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8.xml" ContentType="application/vnd.openxmlformats-officedocument.presentationml.notesSlide+xml"/>
  <Override PartName="/ppt/charts/chartEx1.xml" ContentType="application/vnd.ms-office.chartex+xml"/>
  <Override PartName="/ppt/charts/style24.xml" ContentType="application/vnd.ms-office.chartstyle+xml"/>
  <Override PartName="/ppt/charts/colors24.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2.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Ex2.xml" ContentType="application/vnd.ms-office.chartex+xml"/>
  <Override PartName="/ppt/charts/style29.xml" ContentType="application/vnd.ms-office.chartstyle+xml"/>
  <Override PartName="/ppt/charts/colors29.xml" ContentType="application/vnd.ms-office.chartcolorstyle+xml"/>
  <Override PartName="/ppt/notesSlides/notesSlide46.xml" ContentType="application/vnd.openxmlformats-officedocument.presentationml.notesSlide+xml"/>
  <Override PartName="/ppt/charts/chartEx3.xml" ContentType="application/vnd.ms-office.chartex+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Ex4.xml" ContentType="application/vnd.ms-office.chartex+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1.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8"/>
  </p:notesMasterIdLst>
  <p:handoutMasterIdLst>
    <p:handoutMasterId r:id="rId59"/>
  </p:handoutMasterIdLst>
  <p:sldIdLst>
    <p:sldId id="573" r:id="rId5"/>
    <p:sldId id="526" r:id="rId6"/>
    <p:sldId id="510" r:id="rId7"/>
    <p:sldId id="577" r:id="rId8"/>
    <p:sldId id="561" r:id="rId9"/>
    <p:sldId id="534" r:id="rId10"/>
    <p:sldId id="538" r:id="rId11"/>
    <p:sldId id="512" r:id="rId12"/>
    <p:sldId id="543" r:id="rId13"/>
    <p:sldId id="559" r:id="rId14"/>
    <p:sldId id="574" r:id="rId15"/>
    <p:sldId id="513" r:id="rId16"/>
    <p:sldId id="514" r:id="rId17"/>
    <p:sldId id="544" r:id="rId18"/>
    <p:sldId id="515" r:id="rId19"/>
    <p:sldId id="516" r:id="rId20"/>
    <p:sldId id="560" r:id="rId21"/>
    <p:sldId id="575" r:id="rId22"/>
    <p:sldId id="536" r:id="rId23"/>
    <p:sldId id="518" r:id="rId24"/>
    <p:sldId id="545" r:id="rId25"/>
    <p:sldId id="532" r:id="rId26"/>
    <p:sldId id="567" r:id="rId27"/>
    <p:sldId id="576" r:id="rId28"/>
    <p:sldId id="519" r:id="rId29"/>
    <p:sldId id="540" r:id="rId30"/>
    <p:sldId id="452" r:id="rId31"/>
    <p:sldId id="530" r:id="rId32"/>
    <p:sldId id="568" r:id="rId33"/>
    <p:sldId id="578" r:id="rId34"/>
    <p:sldId id="520" r:id="rId35"/>
    <p:sldId id="521" r:id="rId36"/>
    <p:sldId id="294" r:id="rId37"/>
    <p:sldId id="569" r:id="rId38"/>
    <p:sldId id="579" r:id="rId39"/>
    <p:sldId id="430" r:id="rId40"/>
    <p:sldId id="580" r:id="rId41"/>
    <p:sldId id="509" r:id="rId42"/>
    <p:sldId id="572" r:id="rId43"/>
    <p:sldId id="418" r:id="rId44"/>
    <p:sldId id="434" r:id="rId45"/>
    <p:sldId id="419" r:id="rId46"/>
    <p:sldId id="525" r:id="rId47"/>
    <p:sldId id="570" r:id="rId48"/>
    <p:sldId id="541" r:id="rId49"/>
    <p:sldId id="469" r:id="rId50"/>
    <p:sldId id="581" r:id="rId51"/>
    <p:sldId id="557" r:id="rId52"/>
    <p:sldId id="571" r:id="rId53"/>
    <p:sldId id="546" r:id="rId54"/>
    <p:sldId id="467" r:id="rId55"/>
    <p:sldId id="542" r:id="rId56"/>
    <p:sldId id="505"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FB4028-5AC8-0DF2-3B64-B888563A2BC0}" name="O'Grady,Megan A." initials="MO" userId="S::ogrady@uchc.edu::eb3c5694-36bb-42c4-9a35-b362d9b56637" providerId="AD"/>
  <p188:author id="{6F16BD7E-7C02-F0B3-0534-B8503E974840}" name="Guerette,Christine E." initials="CG" userId="S::cguerette@uchc.edu::5a3c7fcc-11d9-449a-8833-8c5c0717fde8" providerId="AD"/>
  <p188:author id="{405682A8-8877-38F2-FFEF-E2F46E2BDF4B}" name="Connors,Ashley" initials="AC" userId="S::aconnors@uchc.edu::ccb58cc0-25c1-4b82-b40e-d8f131e67264" providerId="AD"/>
  <p188:author id="{E90537BE-D265-660D-F645-6330AD44B7F1}" name="Sussman,Jennifer E." initials="SE" userId="S::sussman@uchc.edu::fbe0ebf3-23b5-48d9-a92f-038561d1751c" providerId="AD"/>
  <p188:author id="{433EA6BE-7B26-6768-B088-3DE873539313}" name="Wade,Alversia Danae" initials="AW" userId="S::awade@uchc.edu::f5e027e9-1548-43b0-a4e1-5ff1750301e4" providerId="AD"/>
  <p188:author id="{92B35FDC-EDE4-6802-A6A3-DBBE247112DE}" name="Thuillier,Antoinette Villanueva" initials="TV" userId="S::thuillier@uchc.edu::ec76ec44-1834-4775-bfe2-18386938daf3" providerId="AD"/>
  <p188:author id="{1D9EE6F7-62B7-3ED9-721A-EF18BB1C578B}" name="Liu,Yang" initials="YL" userId="S::yanliu@uchc.edu::cd9661e6-3137-42f1-87ff-5a7379650a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 Wogen" initials="JW" lastIdx="1" clrIdx="0"/>
  <p:cmAuthor id="2" name="Gilbert, Alyssa" initials="G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658"/>
    <a:srgbClr val="000E2F"/>
    <a:srgbClr val="000000"/>
    <a:srgbClr val="FFC34E"/>
    <a:srgbClr val="818183"/>
    <a:srgbClr val="7030A0"/>
    <a:srgbClr val="FE9E00"/>
    <a:srgbClr val="002060"/>
    <a:srgbClr val="DF5327"/>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F55C4-A9B5-4447-8F96-E8A294BB2AC1}" v="3" dt="2024-07-16T13:00:46.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sman,Jennifer E." userId="fbe0ebf3-23b5-48d9-a92f-038561d1751c" providerId="ADAL" clId="{C622150B-995D-457B-B886-606AADFA3DAA}"/>
    <pc:docChg chg="undo custSel modSld">
      <pc:chgData name="Sussman,Jennifer E." userId="fbe0ebf3-23b5-48d9-a92f-038561d1751c" providerId="ADAL" clId="{C622150B-995D-457B-B886-606AADFA3DAA}" dt="2024-03-19T18:36:29.087" v="307" actId="255"/>
      <pc:docMkLst>
        <pc:docMk/>
      </pc:docMkLst>
      <pc:sldChg chg="modSp mod">
        <pc:chgData name="Sussman,Jennifer E." userId="fbe0ebf3-23b5-48d9-a92f-038561d1751c" providerId="ADAL" clId="{C622150B-995D-457B-B886-606AADFA3DAA}" dt="2024-03-19T18:25:02.743" v="126" actId="14861"/>
        <pc:sldMkLst>
          <pc:docMk/>
          <pc:sldMk cId="1509233239" sldId="294"/>
        </pc:sldMkLst>
        <pc:picChg chg="mod">
          <ac:chgData name="Sussman,Jennifer E." userId="fbe0ebf3-23b5-48d9-a92f-038561d1751c" providerId="ADAL" clId="{C622150B-995D-457B-B886-606AADFA3DAA}" dt="2024-03-19T18:25:02.743" v="126" actId="14861"/>
          <ac:picMkLst>
            <pc:docMk/>
            <pc:sldMk cId="1509233239" sldId="294"/>
            <ac:picMk id="2" creationId="{01C7E6F3-589B-D02B-11DA-ACBB9B34F3FD}"/>
          </ac:picMkLst>
        </pc:picChg>
      </pc:sldChg>
      <pc:sldChg chg="modSp mod">
        <pc:chgData name="Sussman,Jennifer E." userId="fbe0ebf3-23b5-48d9-a92f-038561d1751c" providerId="ADAL" clId="{C622150B-995D-457B-B886-606AADFA3DAA}" dt="2024-03-19T18:27:02.306" v="138" actId="14861"/>
        <pc:sldMkLst>
          <pc:docMk/>
          <pc:sldMk cId="921801352" sldId="418"/>
        </pc:sldMkLst>
        <pc:picChg chg="mod">
          <ac:chgData name="Sussman,Jennifer E." userId="fbe0ebf3-23b5-48d9-a92f-038561d1751c" providerId="ADAL" clId="{C622150B-995D-457B-B886-606AADFA3DAA}" dt="2024-03-19T18:27:02.306" v="138" actId="14861"/>
          <ac:picMkLst>
            <pc:docMk/>
            <pc:sldMk cId="921801352" sldId="418"/>
            <ac:picMk id="3" creationId="{29F6B183-6709-8C39-2A1E-A54831C9382D}"/>
          </ac:picMkLst>
        </pc:picChg>
      </pc:sldChg>
      <pc:sldChg chg="modSp mod">
        <pc:chgData name="Sussman,Jennifer E." userId="fbe0ebf3-23b5-48d9-a92f-038561d1751c" providerId="ADAL" clId="{C622150B-995D-457B-B886-606AADFA3DAA}" dt="2024-03-19T18:27:13.486" v="140" actId="14861"/>
        <pc:sldMkLst>
          <pc:docMk/>
          <pc:sldMk cId="2928976157" sldId="419"/>
        </pc:sldMkLst>
        <pc:picChg chg="mod">
          <ac:chgData name="Sussman,Jennifer E." userId="fbe0ebf3-23b5-48d9-a92f-038561d1751c" providerId="ADAL" clId="{C622150B-995D-457B-B886-606AADFA3DAA}" dt="2024-03-19T18:27:13.486" v="140" actId="14861"/>
          <ac:picMkLst>
            <pc:docMk/>
            <pc:sldMk cId="2928976157" sldId="419"/>
            <ac:picMk id="4" creationId="{A2E11AED-8635-B831-103A-AB5A09598935}"/>
          </ac:picMkLst>
        </pc:picChg>
      </pc:sldChg>
      <pc:sldChg chg="modSp mod">
        <pc:chgData name="Sussman,Jennifer E." userId="fbe0ebf3-23b5-48d9-a92f-038561d1751c" providerId="ADAL" clId="{C622150B-995D-457B-B886-606AADFA3DAA}" dt="2024-03-19T18:25:38.661" v="130" actId="14861"/>
        <pc:sldMkLst>
          <pc:docMk/>
          <pc:sldMk cId="2693495909" sldId="430"/>
        </pc:sldMkLst>
        <pc:picChg chg="mod">
          <ac:chgData name="Sussman,Jennifer E." userId="fbe0ebf3-23b5-48d9-a92f-038561d1751c" providerId="ADAL" clId="{C622150B-995D-457B-B886-606AADFA3DAA}" dt="2024-03-19T18:25:38.661" v="130" actId="14861"/>
          <ac:picMkLst>
            <pc:docMk/>
            <pc:sldMk cId="2693495909" sldId="430"/>
            <ac:picMk id="6" creationId="{DAE6C443-F25C-5C2B-9248-74181ACBEDF0}"/>
          </ac:picMkLst>
        </pc:picChg>
      </pc:sldChg>
      <pc:sldChg chg="modSp mod">
        <pc:chgData name="Sussman,Jennifer E." userId="fbe0ebf3-23b5-48d9-a92f-038561d1751c" providerId="ADAL" clId="{C622150B-995D-457B-B886-606AADFA3DAA}" dt="2024-03-19T18:27:08.256" v="139" actId="14861"/>
        <pc:sldMkLst>
          <pc:docMk/>
          <pc:sldMk cId="1861357442" sldId="434"/>
        </pc:sldMkLst>
        <pc:picChg chg="mod">
          <ac:chgData name="Sussman,Jennifer E." userId="fbe0ebf3-23b5-48d9-a92f-038561d1751c" providerId="ADAL" clId="{C622150B-995D-457B-B886-606AADFA3DAA}" dt="2024-03-19T18:27:08.256" v="139" actId="14861"/>
          <ac:picMkLst>
            <pc:docMk/>
            <pc:sldMk cId="1861357442" sldId="434"/>
            <ac:picMk id="3" creationId="{20B56221-8C57-B7DC-CB45-66937EC6D3C3}"/>
          </ac:picMkLst>
        </pc:picChg>
      </pc:sldChg>
      <pc:sldChg chg="modSp mod">
        <pc:chgData name="Sussman,Jennifer E." userId="fbe0ebf3-23b5-48d9-a92f-038561d1751c" providerId="ADAL" clId="{C622150B-995D-457B-B886-606AADFA3DAA}" dt="2024-03-19T18:24:08.900" v="120" actId="14861"/>
        <pc:sldMkLst>
          <pc:docMk/>
          <pc:sldMk cId="466378027" sldId="452"/>
        </pc:sldMkLst>
        <pc:picChg chg="mod">
          <ac:chgData name="Sussman,Jennifer E." userId="fbe0ebf3-23b5-48d9-a92f-038561d1751c" providerId="ADAL" clId="{C622150B-995D-457B-B886-606AADFA3DAA}" dt="2024-03-19T18:24:08.900" v="120" actId="14861"/>
          <ac:picMkLst>
            <pc:docMk/>
            <pc:sldMk cId="466378027" sldId="452"/>
            <ac:picMk id="7" creationId="{B455B3AD-79A9-2A8B-327D-F7A8B82FD27E}"/>
          </ac:picMkLst>
        </pc:picChg>
      </pc:sldChg>
      <pc:sldChg chg="modSp mod">
        <pc:chgData name="Sussman,Jennifer E." userId="fbe0ebf3-23b5-48d9-a92f-038561d1751c" providerId="ADAL" clId="{C622150B-995D-457B-B886-606AADFA3DAA}" dt="2024-03-19T18:25:52.589" v="132" actId="14861"/>
        <pc:sldMkLst>
          <pc:docMk/>
          <pc:sldMk cId="4281453757" sldId="467"/>
        </pc:sldMkLst>
        <pc:spChg chg="mod">
          <ac:chgData name="Sussman,Jennifer E." userId="fbe0ebf3-23b5-48d9-a92f-038561d1751c" providerId="ADAL" clId="{C622150B-995D-457B-B886-606AADFA3DAA}" dt="2024-03-19T18:07:24.396" v="37" actId="20577"/>
          <ac:spMkLst>
            <pc:docMk/>
            <pc:sldMk cId="4281453757" sldId="467"/>
            <ac:spMk id="2" creationId="{07F03ACD-7F8A-4C2D-EC5E-F3A52C2F94FE}"/>
          </ac:spMkLst>
        </pc:spChg>
        <pc:picChg chg="mod">
          <ac:chgData name="Sussman,Jennifer E." userId="fbe0ebf3-23b5-48d9-a92f-038561d1751c" providerId="ADAL" clId="{C622150B-995D-457B-B886-606AADFA3DAA}" dt="2024-03-19T18:25:52.589" v="132" actId="14861"/>
          <ac:picMkLst>
            <pc:docMk/>
            <pc:sldMk cId="4281453757" sldId="467"/>
            <ac:picMk id="3" creationId="{4DC0BB4B-320C-9F1B-F01E-664C28DBBB7A}"/>
          </ac:picMkLst>
        </pc:picChg>
      </pc:sldChg>
      <pc:sldChg chg="modSp mod">
        <pc:chgData name="Sussman,Jennifer E." userId="fbe0ebf3-23b5-48d9-a92f-038561d1751c" providerId="ADAL" clId="{C622150B-995D-457B-B886-606AADFA3DAA}" dt="2024-03-19T18:29:18.423" v="153" actId="207"/>
        <pc:sldMkLst>
          <pc:docMk/>
          <pc:sldMk cId="169687847" sldId="469"/>
        </pc:sldMkLst>
        <pc:spChg chg="mod">
          <ac:chgData name="Sussman,Jennifer E." userId="fbe0ebf3-23b5-48d9-a92f-038561d1751c" providerId="ADAL" clId="{C622150B-995D-457B-B886-606AADFA3DAA}" dt="2024-03-19T18:29:18.423" v="153" actId="207"/>
          <ac:spMkLst>
            <pc:docMk/>
            <pc:sldMk cId="169687847" sldId="469"/>
            <ac:spMk id="2" creationId="{00000000-0000-0000-0000-000000000000}"/>
          </ac:spMkLst>
        </pc:spChg>
        <pc:picChg chg="mod">
          <ac:chgData name="Sussman,Jennifer E." userId="fbe0ebf3-23b5-48d9-a92f-038561d1751c" providerId="ADAL" clId="{C622150B-995D-457B-B886-606AADFA3DAA}" dt="2024-03-19T18:28:47.126" v="151" actId="14861"/>
          <ac:picMkLst>
            <pc:docMk/>
            <pc:sldMk cId="169687847" sldId="469"/>
            <ac:picMk id="4" creationId="{2312A1A4-09EF-4294-A26B-1C7ABC91A200}"/>
          </ac:picMkLst>
        </pc:picChg>
        <pc:picChg chg="mod">
          <ac:chgData name="Sussman,Jennifer E." userId="fbe0ebf3-23b5-48d9-a92f-038561d1751c" providerId="ADAL" clId="{C622150B-995D-457B-B886-606AADFA3DAA}" dt="2024-03-19T18:28:39.194" v="149" actId="14861"/>
          <ac:picMkLst>
            <pc:docMk/>
            <pc:sldMk cId="169687847" sldId="469"/>
            <ac:picMk id="5" creationId="{00000000-0000-0000-0000-000000000000}"/>
          </ac:picMkLst>
        </pc:picChg>
        <pc:picChg chg="mod">
          <ac:chgData name="Sussman,Jennifer E." userId="fbe0ebf3-23b5-48d9-a92f-038561d1751c" providerId="ADAL" clId="{C622150B-995D-457B-B886-606AADFA3DAA}" dt="2024-03-19T18:28:42.450" v="150" actId="14861"/>
          <ac:picMkLst>
            <pc:docMk/>
            <pc:sldMk cId="169687847" sldId="469"/>
            <ac:picMk id="6" creationId="{00000000-0000-0000-0000-000000000000}"/>
          </ac:picMkLst>
        </pc:picChg>
      </pc:sldChg>
      <pc:sldChg chg="modSp mod addCm">
        <pc:chgData name="Sussman,Jennifer E." userId="fbe0ebf3-23b5-48d9-a92f-038561d1751c" providerId="ADAL" clId="{C622150B-995D-457B-B886-606AADFA3DAA}" dt="2024-03-19T18:36:19.147" v="306"/>
        <pc:sldMkLst>
          <pc:docMk/>
          <pc:sldMk cId="1696883297" sldId="505"/>
        </pc:sldMkLst>
        <pc:spChg chg="mod">
          <ac:chgData name="Sussman,Jennifer E." userId="fbe0ebf3-23b5-48d9-a92f-038561d1751c" providerId="ADAL" clId="{C622150B-995D-457B-B886-606AADFA3DAA}" dt="2024-03-19T18:34:23.024" v="304" actId="255"/>
          <ac:spMkLst>
            <pc:docMk/>
            <pc:sldMk cId="1696883297" sldId="505"/>
            <ac:spMk id="3" creationId="{432B280C-DFA0-4E72-9157-EA18DEFC16BF}"/>
          </ac:spMkLst>
        </pc:spChg>
        <pc:spChg chg="mod">
          <ac:chgData name="Sussman,Jennifer E." userId="fbe0ebf3-23b5-48d9-a92f-038561d1751c" providerId="ADAL" clId="{C622150B-995D-457B-B886-606AADFA3DAA}" dt="2024-03-19T18:34:29.162" v="305" actId="114"/>
          <ac:spMkLst>
            <pc:docMk/>
            <pc:sldMk cId="1696883297" sldId="505"/>
            <ac:spMk id="8" creationId="{71B8E2A7-7F1D-5052-10F1-5B4F99D637B5}"/>
          </ac:spMkLst>
        </pc:spChg>
        <pc:picChg chg="mod">
          <ac:chgData name="Sussman,Jennifer E." userId="fbe0ebf3-23b5-48d9-a92f-038561d1751c" providerId="ADAL" clId="{C622150B-995D-457B-B886-606AADFA3DAA}" dt="2024-03-19T18:27:34.835" v="142" actId="14861"/>
          <ac:picMkLst>
            <pc:docMk/>
            <pc:sldMk cId="1696883297" sldId="505"/>
            <ac:picMk id="5" creationId="{A5B5F6A1-CBDC-B096-9553-7B22EC27348A}"/>
          </ac:picMkLst>
        </pc:picChg>
        <pc:extLst>
          <p:ext xmlns:p="http://schemas.openxmlformats.org/presentationml/2006/main" uri="{D6D511B9-2390-475A-947B-AFAB55BFBCF1}">
            <pc226:cmChg xmlns:pc226="http://schemas.microsoft.com/office/powerpoint/2022/06/main/command" chg="add">
              <pc226:chgData name="Sussman,Jennifer E." userId="fbe0ebf3-23b5-48d9-a92f-038561d1751c" providerId="ADAL" clId="{C622150B-995D-457B-B886-606AADFA3DAA}" dt="2024-03-19T18:36:19.147" v="306"/>
              <pc2:cmMkLst xmlns:pc2="http://schemas.microsoft.com/office/powerpoint/2019/9/main/command">
                <pc:docMk/>
                <pc:sldMk cId="1696883297" sldId="505"/>
                <pc2:cmMk id="{149DDEDE-ECA2-4CDA-9FD2-A89EF33D6D2D}"/>
              </pc2:cmMkLst>
            </pc226:cmChg>
          </p:ext>
        </pc:extLst>
      </pc:sldChg>
      <pc:sldChg chg="modSp mod">
        <pc:chgData name="Sussman,Jennifer E." userId="fbe0ebf3-23b5-48d9-a92f-038561d1751c" providerId="ADAL" clId="{C622150B-995D-457B-B886-606AADFA3DAA}" dt="2024-03-19T18:26:02.178" v="133" actId="14861"/>
        <pc:sldMkLst>
          <pc:docMk/>
          <pc:sldMk cId="624700077" sldId="509"/>
        </pc:sldMkLst>
        <pc:picChg chg="mod">
          <ac:chgData name="Sussman,Jennifer E." userId="fbe0ebf3-23b5-48d9-a92f-038561d1751c" providerId="ADAL" clId="{C622150B-995D-457B-B886-606AADFA3DAA}" dt="2024-03-19T18:26:02.178" v="133" actId="14861"/>
          <ac:picMkLst>
            <pc:docMk/>
            <pc:sldMk cId="624700077" sldId="509"/>
            <ac:picMk id="3" creationId="{C46154DB-40BA-A6DF-8CE3-B7BAE176F9EC}"/>
          </ac:picMkLst>
        </pc:picChg>
      </pc:sldChg>
      <pc:sldChg chg="modSp mod">
        <pc:chgData name="Sussman,Jennifer E." userId="fbe0ebf3-23b5-48d9-a92f-038561d1751c" providerId="ADAL" clId="{C622150B-995D-457B-B886-606AADFA3DAA}" dt="2024-03-19T18:20:17.318" v="93" actId="14861"/>
        <pc:sldMkLst>
          <pc:docMk/>
          <pc:sldMk cId="3142045567" sldId="510"/>
        </pc:sldMkLst>
        <pc:picChg chg="mod">
          <ac:chgData name="Sussman,Jennifer E." userId="fbe0ebf3-23b5-48d9-a92f-038561d1751c" providerId="ADAL" clId="{C622150B-995D-457B-B886-606AADFA3DAA}" dt="2024-03-19T18:20:17.318" v="93" actId="14861"/>
          <ac:picMkLst>
            <pc:docMk/>
            <pc:sldMk cId="3142045567" sldId="510"/>
            <ac:picMk id="4" creationId="{770321C0-6D8B-4B31-CA0A-4632869E4A64}"/>
          </ac:picMkLst>
        </pc:picChg>
      </pc:sldChg>
      <pc:sldChg chg="modSp mod">
        <pc:chgData name="Sussman,Jennifer E." userId="fbe0ebf3-23b5-48d9-a92f-038561d1751c" providerId="ADAL" clId="{C622150B-995D-457B-B886-606AADFA3DAA}" dt="2024-03-19T18:20:52.676" v="98" actId="14861"/>
        <pc:sldMkLst>
          <pc:docMk/>
          <pc:sldMk cId="854221480" sldId="512"/>
        </pc:sldMkLst>
        <pc:picChg chg="mod">
          <ac:chgData name="Sussman,Jennifer E." userId="fbe0ebf3-23b5-48d9-a92f-038561d1751c" providerId="ADAL" clId="{C622150B-995D-457B-B886-606AADFA3DAA}" dt="2024-03-19T18:20:52.676" v="98" actId="14861"/>
          <ac:picMkLst>
            <pc:docMk/>
            <pc:sldMk cId="854221480" sldId="512"/>
            <ac:picMk id="3" creationId="{AEF35BC6-2086-07AB-82C2-D316ECB273E9}"/>
          </ac:picMkLst>
        </pc:picChg>
      </pc:sldChg>
      <pc:sldChg chg="modSp mod">
        <pc:chgData name="Sussman,Jennifer E." userId="fbe0ebf3-23b5-48d9-a92f-038561d1751c" providerId="ADAL" clId="{C622150B-995D-457B-B886-606AADFA3DAA}" dt="2024-03-19T18:21:26.988" v="102" actId="14861"/>
        <pc:sldMkLst>
          <pc:docMk/>
          <pc:sldMk cId="2813722579" sldId="513"/>
        </pc:sldMkLst>
        <pc:picChg chg="mod">
          <ac:chgData name="Sussman,Jennifer E." userId="fbe0ebf3-23b5-48d9-a92f-038561d1751c" providerId="ADAL" clId="{C622150B-995D-457B-B886-606AADFA3DAA}" dt="2024-03-19T18:21:26.988" v="102" actId="14861"/>
          <ac:picMkLst>
            <pc:docMk/>
            <pc:sldMk cId="2813722579" sldId="513"/>
            <ac:picMk id="8" creationId="{3C7EE2DC-5653-B0BF-A61C-EE281F472222}"/>
          </ac:picMkLst>
        </pc:picChg>
      </pc:sldChg>
      <pc:sldChg chg="modSp mod">
        <pc:chgData name="Sussman,Jennifer E." userId="fbe0ebf3-23b5-48d9-a92f-038561d1751c" providerId="ADAL" clId="{C622150B-995D-457B-B886-606AADFA3DAA}" dt="2024-03-19T18:21:32.872" v="103" actId="14861"/>
        <pc:sldMkLst>
          <pc:docMk/>
          <pc:sldMk cId="1110730649" sldId="514"/>
        </pc:sldMkLst>
        <pc:picChg chg="mod">
          <ac:chgData name="Sussman,Jennifer E." userId="fbe0ebf3-23b5-48d9-a92f-038561d1751c" providerId="ADAL" clId="{C622150B-995D-457B-B886-606AADFA3DAA}" dt="2024-03-19T18:21:32.872" v="103" actId="14861"/>
          <ac:picMkLst>
            <pc:docMk/>
            <pc:sldMk cId="1110730649" sldId="514"/>
            <ac:picMk id="6" creationId="{A08AC5CD-DC75-2BF3-BE81-B4043E61D497}"/>
          </ac:picMkLst>
        </pc:picChg>
      </pc:sldChg>
      <pc:sldChg chg="modSp mod">
        <pc:chgData name="Sussman,Jennifer E." userId="fbe0ebf3-23b5-48d9-a92f-038561d1751c" providerId="ADAL" clId="{C622150B-995D-457B-B886-606AADFA3DAA}" dt="2024-03-19T18:22:14.817" v="107" actId="14861"/>
        <pc:sldMkLst>
          <pc:docMk/>
          <pc:sldMk cId="3232541550" sldId="515"/>
        </pc:sldMkLst>
        <pc:picChg chg="mod">
          <ac:chgData name="Sussman,Jennifer E." userId="fbe0ebf3-23b5-48d9-a92f-038561d1751c" providerId="ADAL" clId="{C622150B-995D-457B-B886-606AADFA3DAA}" dt="2024-03-19T18:22:14.817" v="107" actId="14861"/>
          <ac:picMkLst>
            <pc:docMk/>
            <pc:sldMk cId="3232541550" sldId="515"/>
            <ac:picMk id="7" creationId="{A9961280-715F-02B2-F7D8-5A1A9B78C3A8}"/>
          </ac:picMkLst>
        </pc:picChg>
      </pc:sldChg>
      <pc:sldChg chg="modSp mod">
        <pc:chgData name="Sussman,Jennifer E." userId="fbe0ebf3-23b5-48d9-a92f-038561d1751c" providerId="ADAL" clId="{C622150B-995D-457B-B886-606AADFA3DAA}" dt="2024-03-19T18:22:24.052" v="108" actId="14861"/>
        <pc:sldMkLst>
          <pc:docMk/>
          <pc:sldMk cId="100445597" sldId="516"/>
        </pc:sldMkLst>
        <pc:picChg chg="mod">
          <ac:chgData name="Sussman,Jennifer E." userId="fbe0ebf3-23b5-48d9-a92f-038561d1751c" providerId="ADAL" clId="{C622150B-995D-457B-B886-606AADFA3DAA}" dt="2024-03-19T18:22:24.052" v="108" actId="14861"/>
          <ac:picMkLst>
            <pc:docMk/>
            <pc:sldMk cId="100445597" sldId="516"/>
            <ac:picMk id="8" creationId="{89DFD3CF-E2FD-D82E-6A52-B3CE0821A14D}"/>
          </ac:picMkLst>
        </pc:picChg>
      </pc:sldChg>
      <pc:sldChg chg="modSp mod">
        <pc:chgData name="Sussman,Jennifer E." userId="fbe0ebf3-23b5-48d9-a92f-038561d1751c" providerId="ADAL" clId="{C622150B-995D-457B-B886-606AADFA3DAA}" dt="2024-03-19T18:22:56.386" v="113" actId="14861"/>
        <pc:sldMkLst>
          <pc:docMk/>
          <pc:sldMk cId="3744575443" sldId="518"/>
        </pc:sldMkLst>
        <pc:picChg chg="mod">
          <ac:chgData name="Sussman,Jennifer E." userId="fbe0ebf3-23b5-48d9-a92f-038561d1751c" providerId="ADAL" clId="{C622150B-995D-457B-B886-606AADFA3DAA}" dt="2024-03-19T18:22:56.386" v="113" actId="14861"/>
          <ac:picMkLst>
            <pc:docMk/>
            <pc:sldMk cId="3744575443" sldId="518"/>
            <ac:picMk id="3" creationId="{9B25D7E9-E96E-B654-033F-B79A9E2F0472}"/>
          </ac:picMkLst>
        </pc:picChg>
      </pc:sldChg>
      <pc:sldChg chg="modSp mod">
        <pc:chgData name="Sussman,Jennifer E." userId="fbe0ebf3-23b5-48d9-a92f-038561d1751c" providerId="ADAL" clId="{C622150B-995D-457B-B886-606AADFA3DAA}" dt="2024-03-19T18:23:56.975" v="118" actId="14861"/>
        <pc:sldMkLst>
          <pc:docMk/>
          <pc:sldMk cId="1095244326" sldId="519"/>
        </pc:sldMkLst>
        <pc:picChg chg="mod">
          <ac:chgData name="Sussman,Jennifer E." userId="fbe0ebf3-23b5-48d9-a92f-038561d1751c" providerId="ADAL" clId="{C622150B-995D-457B-B886-606AADFA3DAA}" dt="2024-03-19T18:23:56.975" v="118" actId="14861"/>
          <ac:picMkLst>
            <pc:docMk/>
            <pc:sldMk cId="1095244326" sldId="519"/>
            <ac:picMk id="2" creationId="{D56A067A-D26B-A73B-7513-0597AF4A54E8}"/>
          </ac:picMkLst>
        </pc:picChg>
      </pc:sldChg>
      <pc:sldChg chg="modSp mod">
        <pc:chgData name="Sussman,Jennifer E." userId="fbe0ebf3-23b5-48d9-a92f-038561d1751c" providerId="ADAL" clId="{C622150B-995D-457B-B886-606AADFA3DAA}" dt="2024-03-19T18:24:48.319" v="124" actId="14861"/>
        <pc:sldMkLst>
          <pc:docMk/>
          <pc:sldMk cId="3560711608" sldId="520"/>
        </pc:sldMkLst>
        <pc:picChg chg="mod">
          <ac:chgData name="Sussman,Jennifer E." userId="fbe0ebf3-23b5-48d9-a92f-038561d1751c" providerId="ADAL" clId="{C622150B-995D-457B-B886-606AADFA3DAA}" dt="2024-03-19T18:24:48.319" v="124" actId="14861"/>
          <ac:picMkLst>
            <pc:docMk/>
            <pc:sldMk cId="3560711608" sldId="520"/>
            <ac:picMk id="2" creationId="{D3C3601E-2F0D-F602-1467-9AEDCEB0C967}"/>
          </ac:picMkLst>
        </pc:picChg>
      </pc:sldChg>
      <pc:sldChg chg="modSp mod">
        <pc:chgData name="Sussman,Jennifer E." userId="fbe0ebf3-23b5-48d9-a92f-038561d1751c" providerId="ADAL" clId="{C622150B-995D-457B-B886-606AADFA3DAA}" dt="2024-03-19T18:24:54.539" v="125" actId="14861"/>
        <pc:sldMkLst>
          <pc:docMk/>
          <pc:sldMk cId="3225538312" sldId="521"/>
        </pc:sldMkLst>
        <pc:picChg chg="mod">
          <ac:chgData name="Sussman,Jennifer E." userId="fbe0ebf3-23b5-48d9-a92f-038561d1751c" providerId="ADAL" clId="{C622150B-995D-457B-B886-606AADFA3DAA}" dt="2024-03-19T18:24:54.539" v="125" actId="14861"/>
          <ac:picMkLst>
            <pc:docMk/>
            <pc:sldMk cId="3225538312" sldId="521"/>
            <ac:picMk id="2" creationId="{193FF477-224A-2243-41AD-5A690711BC42}"/>
          </ac:picMkLst>
        </pc:picChg>
      </pc:sldChg>
      <pc:sldChg chg="modSp mod">
        <pc:chgData name="Sussman,Jennifer E." userId="fbe0ebf3-23b5-48d9-a92f-038561d1751c" providerId="ADAL" clId="{C622150B-995D-457B-B886-606AADFA3DAA}" dt="2024-03-19T18:20:09.306" v="92" actId="14861"/>
        <pc:sldMkLst>
          <pc:docMk/>
          <pc:sldMk cId="1040144586" sldId="526"/>
        </pc:sldMkLst>
        <pc:picChg chg="mod">
          <ac:chgData name="Sussman,Jennifer E." userId="fbe0ebf3-23b5-48d9-a92f-038561d1751c" providerId="ADAL" clId="{C622150B-995D-457B-B886-606AADFA3DAA}" dt="2024-03-19T18:20:09.306" v="92" actId="14861"/>
          <ac:picMkLst>
            <pc:docMk/>
            <pc:sldMk cId="1040144586" sldId="526"/>
            <ac:picMk id="5" creationId="{E156BA28-19AC-6B11-B734-E0CE6FB26EFC}"/>
          </ac:picMkLst>
        </pc:picChg>
      </pc:sldChg>
      <pc:sldChg chg="modSp mod">
        <pc:chgData name="Sussman,Jennifer E." userId="fbe0ebf3-23b5-48d9-a92f-038561d1751c" providerId="ADAL" clId="{C622150B-995D-457B-B886-606AADFA3DAA}" dt="2024-03-19T18:24:26.930" v="121" actId="14861"/>
        <pc:sldMkLst>
          <pc:docMk/>
          <pc:sldMk cId="1296879174" sldId="530"/>
        </pc:sldMkLst>
        <pc:picChg chg="mod">
          <ac:chgData name="Sussman,Jennifer E." userId="fbe0ebf3-23b5-48d9-a92f-038561d1751c" providerId="ADAL" clId="{C622150B-995D-457B-B886-606AADFA3DAA}" dt="2024-03-19T18:24:26.930" v="121" actId="14861"/>
          <ac:picMkLst>
            <pc:docMk/>
            <pc:sldMk cId="1296879174" sldId="530"/>
            <ac:picMk id="7" creationId="{B455B3AD-79A9-2A8B-327D-F7A8B82FD27E}"/>
          </ac:picMkLst>
        </pc:picChg>
      </pc:sldChg>
      <pc:sldChg chg="modSp mod">
        <pc:chgData name="Sussman,Jennifer E." userId="fbe0ebf3-23b5-48d9-a92f-038561d1751c" providerId="ADAL" clId="{C622150B-995D-457B-B886-606AADFA3DAA}" dt="2024-03-19T18:23:28.912" v="115" actId="14861"/>
        <pc:sldMkLst>
          <pc:docMk/>
          <pc:sldMk cId="4052829047" sldId="532"/>
        </pc:sldMkLst>
        <pc:picChg chg="mod">
          <ac:chgData name="Sussman,Jennifer E." userId="fbe0ebf3-23b5-48d9-a92f-038561d1751c" providerId="ADAL" clId="{C622150B-995D-457B-B886-606AADFA3DAA}" dt="2024-03-19T18:23:28.912" v="115" actId="14861"/>
          <ac:picMkLst>
            <pc:docMk/>
            <pc:sldMk cId="4052829047" sldId="532"/>
            <ac:picMk id="3" creationId="{9B25D7E9-E96E-B654-033F-B79A9E2F0472}"/>
          </ac:picMkLst>
        </pc:picChg>
      </pc:sldChg>
      <pc:sldChg chg="modSp mod">
        <pc:chgData name="Sussman,Jennifer E." userId="fbe0ebf3-23b5-48d9-a92f-038561d1751c" providerId="ADAL" clId="{C622150B-995D-457B-B886-606AADFA3DAA}" dt="2024-03-19T18:20:39.226" v="96" actId="14861"/>
        <pc:sldMkLst>
          <pc:docMk/>
          <pc:sldMk cId="1978770480" sldId="534"/>
        </pc:sldMkLst>
        <pc:picChg chg="mod">
          <ac:chgData name="Sussman,Jennifer E." userId="fbe0ebf3-23b5-48d9-a92f-038561d1751c" providerId="ADAL" clId="{C622150B-995D-457B-B886-606AADFA3DAA}" dt="2024-03-19T18:20:39.226" v="96" actId="14861"/>
          <ac:picMkLst>
            <pc:docMk/>
            <pc:sldMk cId="1978770480" sldId="534"/>
            <ac:picMk id="11" creationId="{02D90BD1-A739-1B9F-CD5B-4C651ED46DAC}"/>
          </ac:picMkLst>
        </pc:picChg>
      </pc:sldChg>
      <pc:sldChg chg="modSp mod">
        <pc:chgData name="Sussman,Jennifer E." userId="fbe0ebf3-23b5-48d9-a92f-038561d1751c" providerId="ADAL" clId="{C622150B-995D-457B-B886-606AADFA3DAA}" dt="2024-03-19T18:22:49.197" v="112" actId="14861"/>
        <pc:sldMkLst>
          <pc:docMk/>
          <pc:sldMk cId="101752323" sldId="536"/>
        </pc:sldMkLst>
        <pc:picChg chg="mod">
          <ac:chgData name="Sussman,Jennifer E." userId="fbe0ebf3-23b5-48d9-a92f-038561d1751c" providerId="ADAL" clId="{C622150B-995D-457B-B886-606AADFA3DAA}" dt="2024-03-19T18:22:49.197" v="112" actId="14861"/>
          <ac:picMkLst>
            <pc:docMk/>
            <pc:sldMk cId="101752323" sldId="536"/>
            <ac:picMk id="8" creationId="{DDADBBA0-E151-E572-8556-A3B1F15B60B9}"/>
          </ac:picMkLst>
        </pc:picChg>
      </pc:sldChg>
      <pc:sldChg chg="modSp mod">
        <pc:chgData name="Sussman,Jennifer E." userId="fbe0ebf3-23b5-48d9-a92f-038561d1751c" providerId="ADAL" clId="{C622150B-995D-457B-B886-606AADFA3DAA}" dt="2024-03-19T18:20:45.527" v="97" actId="14861"/>
        <pc:sldMkLst>
          <pc:docMk/>
          <pc:sldMk cId="1395630304" sldId="538"/>
        </pc:sldMkLst>
        <pc:picChg chg="mod">
          <ac:chgData name="Sussman,Jennifer E." userId="fbe0ebf3-23b5-48d9-a92f-038561d1751c" providerId="ADAL" clId="{C622150B-995D-457B-B886-606AADFA3DAA}" dt="2024-03-19T18:20:45.527" v="97" actId="14861"/>
          <ac:picMkLst>
            <pc:docMk/>
            <pc:sldMk cId="1395630304" sldId="538"/>
            <ac:picMk id="11" creationId="{02D90BD1-A739-1B9F-CD5B-4C651ED46DAC}"/>
          </ac:picMkLst>
        </pc:picChg>
      </pc:sldChg>
      <pc:sldChg chg="modSp mod">
        <pc:chgData name="Sussman,Jennifer E." userId="fbe0ebf3-23b5-48d9-a92f-038561d1751c" providerId="ADAL" clId="{C622150B-995D-457B-B886-606AADFA3DAA}" dt="2024-03-19T18:24:02.997" v="119" actId="14861"/>
        <pc:sldMkLst>
          <pc:docMk/>
          <pc:sldMk cId="2649893921" sldId="540"/>
        </pc:sldMkLst>
        <pc:picChg chg="mod">
          <ac:chgData name="Sussman,Jennifer E." userId="fbe0ebf3-23b5-48d9-a92f-038561d1751c" providerId="ADAL" clId="{C622150B-995D-457B-B886-606AADFA3DAA}" dt="2024-03-19T18:24:02.997" v="119" actId="14861"/>
          <ac:picMkLst>
            <pc:docMk/>
            <pc:sldMk cId="2649893921" sldId="540"/>
            <ac:picMk id="3" creationId="{C46154DB-40BA-A6DF-8CE3-B7BAE176F9EC}"/>
          </ac:picMkLst>
        </pc:picChg>
      </pc:sldChg>
      <pc:sldChg chg="modSp mod">
        <pc:chgData name="Sussman,Jennifer E." userId="fbe0ebf3-23b5-48d9-a92f-038561d1751c" providerId="ADAL" clId="{C622150B-995D-457B-B886-606AADFA3DAA}" dt="2024-03-19T18:36:29.087" v="307" actId="255"/>
        <pc:sldMkLst>
          <pc:docMk/>
          <pc:sldMk cId="3675109008" sldId="541"/>
        </pc:sldMkLst>
        <pc:spChg chg="mod">
          <ac:chgData name="Sussman,Jennifer E." userId="fbe0ebf3-23b5-48d9-a92f-038561d1751c" providerId="ADAL" clId="{C622150B-995D-457B-B886-606AADFA3DAA}" dt="2024-03-19T18:36:29.087" v="307" actId="255"/>
          <ac:spMkLst>
            <pc:docMk/>
            <pc:sldMk cId="3675109008" sldId="541"/>
            <ac:spMk id="4" creationId="{1C73E592-F661-EC51-2D50-B3D2297C5698}"/>
          </ac:spMkLst>
        </pc:spChg>
        <pc:picChg chg="mod">
          <ac:chgData name="Sussman,Jennifer E." userId="fbe0ebf3-23b5-48d9-a92f-038561d1751c" providerId="ADAL" clId="{C622150B-995D-457B-B886-606AADFA3DAA}" dt="2024-03-19T18:27:40.565" v="143" actId="14861"/>
          <ac:picMkLst>
            <pc:docMk/>
            <pc:sldMk cId="3675109008" sldId="541"/>
            <ac:picMk id="6" creationId="{7779DF24-0E59-1742-8210-726EB4540DCF}"/>
          </ac:picMkLst>
        </pc:picChg>
      </pc:sldChg>
      <pc:sldChg chg="modSp mod">
        <pc:chgData name="Sussman,Jennifer E." userId="fbe0ebf3-23b5-48d9-a92f-038561d1751c" providerId="ADAL" clId="{C622150B-995D-457B-B886-606AADFA3DAA}" dt="2024-03-19T18:22:41.834" v="111" actId="14861"/>
        <pc:sldMkLst>
          <pc:docMk/>
          <pc:sldMk cId="3743844855" sldId="542"/>
        </pc:sldMkLst>
        <pc:picChg chg="mod">
          <ac:chgData name="Sussman,Jennifer E." userId="fbe0ebf3-23b5-48d9-a92f-038561d1751c" providerId="ADAL" clId="{C622150B-995D-457B-B886-606AADFA3DAA}" dt="2024-03-19T18:22:41.834" v="111" actId="14861"/>
          <ac:picMkLst>
            <pc:docMk/>
            <pc:sldMk cId="3743844855" sldId="542"/>
            <ac:picMk id="4" creationId="{5BBF9CAF-F9CE-5786-322F-DAD51595FF6D}"/>
          </ac:picMkLst>
        </pc:picChg>
      </pc:sldChg>
      <pc:sldChg chg="modSp mod">
        <pc:chgData name="Sussman,Jennifer E." userId="fbe0ebf3-23b5-48d9-a92f-038561d1751c" providerId="ADAL" clId="{C622150B-995D-457B-B886-606AADFA3DAA}" dt="2024-03-19T18:21:04.481" v="99" actId="14861"/>
        <pc:sldMkLst>
          <pc:docMk/>
          <pc:sldMk cId="604642018" sldId="543"/>
        </pc:sldMkLst>
        <pc:picChg chg="mod">
          <ac:chgData name="Sussman,Jennifer E." userId="fbe0ebf3-23b5-48d9-a92f-038561d1751c" providerId="ADAL" clId="{C622150B-995D-457B-B886-606AADFA3DAA}" dt="2024-03-19T18:21:04.481" v="99" actId="14861"/>
          <ac:picMkLst>
            <pc:docMk/>
            <pc:sldMk cId="604642018" sldId="543"/>
            <ac:picMk id="4" creationId="{770321C0-6D8B-4B31-CA0A-4632869E4A64}"/>
          </ac:picMkLst>
        </pc:picChg>
      </pc:sldChg>
      <pc:sldChg chg="modSp mod">
        <pc:chgData name="Sussman,Jennifer E." userId="fbe0ebf3-23b5-48d9-a92f-038561d1751c" providerId="ADAL" clId="{C622150B-995D-457B-B886-606AADFA3DAA}" dt="2024-03-19T18:22:05.585" v="106" actId="14100"/>
        <pc:sldMkLst>
          <pc:docMk/>
          <pc:sldMk cId="3111656215" sldId="544"/>
        </pc:sldMkLst>
        <pc:spChg chg="mod">
          <ac:chgData name="Sussman,Jennifer E." userId="fbe0ebf3-23b5-48d9-a92f-038561d1751c" providerId="ADAL" clId="{C622150B-995D-457B-B886-606AADFA3DAA}" dt="2024-03-19T18:22:05.585" v="106" actId="14100"/>
          <ac:spMkLst>
            <pc:docMk/>
            <pc:sldMk cId="3111656215" sldId="544"/>
            <ac:spMk id="5" creationId="{29281D20-3008-B618-D73B-7202E2DE6128}"/>
          </ac:spMkLst>
        </pc:spChg>
        <pc:picChg chg="mod">
          <ac:chgData name="Sussman,Jennifer E." userId="fbe0ebf3-23b5-48d9-a92f-038561d1751c" providerId="ADAL" clId="{C622150B-995D-457B-B886-606AADFA3DAA}" dt="2024-03-19T18:21:38.873" v="104" actId="14861"/>
          <ac:picMkLst>
            <pc:docMk/>
            <pc:sldMk cId="3111656215" sldId="544"/>
            <ac:picMk id="4" creationId="{770321C0-6D8B-4B31-CA0A-4632869E4A64}"/>
          </ac:picMkLst>
        </pc:picChg>
      </pc:sldChg>
      <pc:sldChg chg="modSp mod">
        <pc:chgData name="Sussman,Jennifer E." userId="fbe0ebf3-23b5-48d9-a92f-038561d1751c" providerId="ADAL" clId="{C622150B-995D-457B-B886-606AADFA3DAA}" dt="2024-03-19T18:23:06.238" v="114" actId="14861"/>
        <pc:sldMkLst>
          <pc:docMk/>
          <pc:sldMk cId="1389329670" sldId="545"/>
        </pc:sldMkLst>
        <pc:picChg chg="mod">
          <ac:chgData name="Sussman,Jennifer E." userId="fbe0ebf3-23b5-48d9-a92f-038561d1751c" providerId="ADAL" clId="{C622150B-995D-457B-B886-606AADFA3DAA}" dt="2024-03-19T18:23:06.238" v="114" actId="14861"/>
          <ac:picMkLst>
            <pc:docMk/>
            <pc:sldMk cId="1389329670" sldId="545"/>
            <ac:picMk id="4" creationId="{770321C0-6D8B-4B31-CA0A-4632869E4A64}"/>
          </ac:picMkLst>
        </pc:picChg>
      </pc:sldChg>
      <pc:sldChg chg="modSp mod">
        <pc:chgData name="Sussman,Jennifer E." userId="fbe0ebf3-23b5-48d9-a92f-038561d1751c" providerId="ADAL" clId="{C622150B-995D-457B-B886-606AADFA3DAA}" dt="2024-03-19T18:25:44.999" v="131" actId="14861"/>
        <pc:sldMkLst>
          <pc:docMk/>
          <pc:sldMk cId="1826153528" sldId="546"/>
        </pc:sldMkLst>
        <pc:picChg chg="mod">
          <ac:chgData name="Sussman,Jennifer E." userId="fbe0ebf3-23b5-48d9-a92f-038561d1751c" providerId="ADAL" clId="{C622150B-995D-457B-B886-606AADFA3DAA}" dt="2024-03-19T18:25:44.999" v="131" actId="14861"/>
          <ac:picMkLst>
            <pc:docMk/>
            <pc:sldMk cId="1826153528" sldId="546"/>
            <ac:picMk id="3" creationId="{F1F32EB1-2FDC-AC14-4021-79E5E2697AB6}"/>
          </ac:picMkLst>
        </pc:picChg>
      </pc:sldChg>
      <pc:sldChg chg="modSp mod">
        <pc:chgData name="Sussman,Jennifer E." userId="fbe0ebf3-23b5-48d9-a92f-038561d1751c" providerId="ADAL" clId="{C622150B-995D-457B-B886-606AADFA3DAA}" dt="2024-03-19T18:26:10.407" v="134" actId="14861"/>
        <pc:sldMkLst>
          <pc:docMk/>
          <pc:sldMk cId="1878194739" sldId="557"/>
        </pc:sldMkLst>
        <pc:picChg chg="mod">
          <ac:chgData name="Sussman,Jennifer E." userId="fbe0ebf3-23b5-48d9-a92f-038561d1751c" providerId="ADAL" clId="{C622150B-995D-457B-B886-606AADFA3DAA}" dt="2024-03-19T18:26:10.407" v="134" actId="14861"/>
          <ac:picMkLst>
            <pc:docMk/>
            <pc:sldMk cId="1878194739" sldId="557"/>
            <ac:picMk id="3" creationId="{F1F32EB1-2FDC-AC14-4021-79E5E2697AB6}"/>
          </ac:picMkLst>
        </pc:picChg>
      </pc:sldChg>
      <pc:sldChg chg="modSp mod">
        <pc:chgData name="Sussman,Jennifer E." userId="fbe0ebf3-23b5-48d9-a92f-038561d1751c" providerId="ADAL" clId="{C622150B-995D-457B-B886-606AADFA3DAA}" dt="2024-03-19T18:30:38.098" v="188" actId="20577"/>
        <pc:sldMkLst>
          <pc:docMk/>
          <pc:sldMk cId="1332490198" sldId="559"/>
        </pc:sldMkLst>
        <pc:spChg chg="mod">
          <ac:chgData name="Sussman,Jennifer E." userId="fbe0ebf3-23b5-48d9-a92f-038561d1751c" providerId="ADAL" clId="{C622150B-995D-457B-B886-606AADFA3DAA}" dt="2024-03-19T18:30:30.793" v="181" actId="255"/>
          <ac:spMkLst>
            <pc:docMk/>
            <pc:sldMk cId="1332490198" sldId="559"/>
            <ac:spMk id="3" creationId="{432B280C-DFA0-4E72-9157-EA18DEFC16BF}"/>
          </ac:spMkLst>
        </pc:spChg>
        <pc:spChg chg="mod">
          <ac:chgData name="Sussman,Jennifer E." userId="fbe0ebf3-23b5-48d9-a92f-038561d1751c" providerId="ADAL" clId="{C622150B-995D-457B-B886-606AADFA3DAA}" dt="2024-03-19T18:30:38.098" v="188" actId="20577"/>
          <ac:spMkLst>
            <pc:docMk/>
            <pc:sldMk cId="1332490198" sldId="559"/>
            <ac:spMk id="8" creationId="{71B8E2A7-7F1D-5052-10F1-5B4F99D637B5}"/>
          </ac:spMkLst>
        </pc:spChg>
        <pc:picChg chg="mod">
          <ac:chgData name="Sussman,Jennifer E." userId="fbe0ebf3-23b5-48d9-a92f-038561d1751c" providerId="ADAL" clId="{C622150B-995D-457B-B886-606AADFA3DAA}" dt="2024-03-19T18:21:11.532" v="100" actId="14861"/>
          <ac:picMkLst>
            <pc:docMk/>
            <pc:sldMk cId="1332490198" sldId="559"/>
            <ac:picMk id="5" creationId="{A5B5F6A1-CBDC-B096-9553-7B22EC27348A}"/>
          </ac:picMkLst>
        </pc:picChg>
      </pc:sldChg>
      <pc:sldChg chg="modSp mod">
        <pc:chgData name="Sussman,Jennifer E." userId="fbe0ebf3-23b5-48d9-a92f-038561d1751c" providerId="ADAL" clId="{C622150B-995D-457B-B886-606AADFA3DAA}" dt="2024-03-19T18:30:19.974" v="180" actId="255"/>
        <pc:sldMkLst>
          <pc:docMk/>
          <pc:sldMk cId="849609028" sldId="560"/>
        </pc:sldMkLst>
        <pc:spChg chg="mod">
          <ac:chgData name="Sussman,Jennifer E." userId="fbe0ebf3-23b5-48d9-a92f-038561d1751c" providerId="ADAL" clId="{C622150B-995D-457B-B886-606AADFA3DAA}" dt="2024-03-19T18:30:19.974" v="180" actId="255"/>
          <ac:spMkLst>
            <pc:docMk/>
            <pc:sldMk cId="849609028" sldId="560"/>
            <ac:spMk id="3" creationId="{432B280C-DFA0-4E72-9157-EA18DEFC16BF}"/>
          </ac:spMkLst>
        </pc:spChg>
        <pc:picChg chg="mod">
          <ac:chgData name="Sussman,Jennifer E." userId="fbe0ebf3-23b5-48d9-a92f-038561d1751c" providerId="ADAL" clId="{C622150B-995D-457B-B886-606AADFA3DAA}" dt="2024-03-19T18:22:30.040" v="109" actId="14861"/>
          <ac:picMkLst>
            <pc:docMk/>
            <pc:sldMk cId="849609028" sldId="560"/>
            <ac:picMk id="5" creationId="{A5B5F6A1-CBDC-B096-9553-7B22EC27348A}"/>
          </ac:picMkLst>
        </pc:picChg>
      </pc:sldChg>
      <pc:sldChg chg="modSp mod">
        <pc:chgData name="Sussman,Jennifer E." userId="fbe0ebf3-23b5-48d9-a92f-038561d1751c" providerId="ADAL" clId="{C622150B-995D-457B-B886-606AADFA3DAA}" dt="2024-03-19T18:20:32.052" v="95" actId="14861"/>
        <pc:sldMkLst>
          <pc:docMk/>
          <pc:sldMk cId="2648861127" sldId="561"/>
        </pc:sldMkLst>
        <pc:picChg chg="mod">
          <ac:chgData name="Sussman,Jennifer E." userId="fbe0ebf3-23b5-48d9-a92f-038561d1751c" providerId="ADAL" clId="{C622150B-995D-457B-B886-606AADFA3DAA}" dt="2024-03-19T18:20:32.052" v="95" actId="14861"/>
          <ac:picMkLst>
            <pc:docMk/>
            <pc:sldMk cId="2648861127" sldId="561"/>
            <ac:picMk id="3" creationId="{B753EAF9-70DD-4FAE-9055-5BF7965F789D}"/>
          </ac:picMkLst>
        </pc:picChg>
      </pc:sldChg>
      <pc:sldChg chg="modSp mod">
        <pc:chgData name="Sussman,Jennifer E." userId="fbe0ebf3-23b5-48d9-a92f-038561d1751c" providerId="ADAL" clId="{C622150B-995D-457B-B886-606AADFA3DAA}" dt="2024-03-19T18:31:39.264" v="222" actId="20577"/>
        <pc:sldMkLst>
          <pc:docMk/>
          <pc:sldMk cId="4129562152" sldId="567"/>
        </pc:sldMkLst>
        <pc:spChg chg="mod">
          <ac:chgData name="Sussman,Jennifer E." userId="fbe0ebf3-23b5-48d9-a92f-038561d1751c" providerId="ADAL" clId="{C622150B-995D-457B-B886-606AADFA3DAA}" dt="2024-03-19T18:31:33.865" v="215" actId="1076"/>
          <ac:spMkLst>
            <pc:docMk/>
            <pc:sldMk cId="4129562152" sldId="567"/>
            <ac:spMk id="3" creationId="{432B280C-DFA0-4E72-9157-EA18DEFC16BF}"/>
          </ac:spMkLst>
        </pc:spChg>
        <pc:spChg chg="mod">
          <ac:chgData name="Sussman,Jennifer E." userId="fbe0ebf3-23b5-48d9-a92f-038561d1751c" providerId="ADAL" clId="{C622150B-995D-457B-B886-606AADFA3DAA}" dt="2024-03-19T18:31:39.264" v="222" actId="20577"/>
          <ac:spMkLst>
            <pc:docMk/>
            <pc:sldMk cId="4129562152" sldId="567"/>
            <ac:spMk id="8" creationId="{71B8E2A7-7F1D-5052-10F1-5B4F99D637B5}"/>
          </ac:spMkLst>
        </pc:spChg>
        <pc:picChg chg="mod">
          <ac:chgData name="Sussman,Jennifer E." userId="fbe0ebf3-23b5-48d9-a92f-038561d1751c" providerId="ADAL" clId="{C622150B-995D-457B-B886-606AADFA3DAA}" dt="2024-03-19T18:31:26.180" v="214" actId="1076"/>
          <ac:picMkLst>
            <pc:docMk/>
            <pc:sldMk cId="4129562152" sldId="567"/>
            <ac:picMk id="5" creationId="{A5B5F6A1-CBDC-B096-9553-7B22EC27348A}"/>
          </ac:picMkLst>
        </pc:picChg>
      </pc:sldChg>
      <pc:sldChg chg="modSp mod">
        <pc:chgData name="Sussman,Jennifer E." userId="fbe0ebf3-23b5-48d9-a92f-038561d1751c" providerId="ADAL" clId="{C622150B-995D-457B-B886-606AADFA3DAA}" dt="2024-03-19T18:31:57.557" v="232" actId="255"/>
        <pc:sldMkLst>
          <pc:docMk/>
          <pc:sldMk cId="3695590159" sldId="568"/>
        </pc:sldMkLst>
        <pc:spChg chg="mod">
          <ac:chgData name="Sussman,Jennifer E." userId="fbe0ebf3-23b5-48d9-a92f-038561d1751c" providerId="ADAL" clId="{C622150B-995D-457B-B886-606AADFA3DAA}" dt="2024-03-19T18:31:57.557" v="232" actId="255"/>
          <ac:spMkLst>
            <pc:docMk/>
            <pc:sldMk cId="3695590159" sldId="568"/>
            <ac:spMk id="3" creationId="{432B280C-DFA0-4E72-9157-EA18DEFC16BF}"/>
          </ac:spMkLst>
        </pc:spChg>
        <pc:picChg chg="mod">
          <ac:chgData name="Sussman,Jennifer E." userId="fbe0ebf3-23b5-48d9-a92f-038561d1751c" providerId="ADAL" clId="{C622150B-995D-457B-B886-606AADFA3DAA}" dt="2024-03-19T18:24:33.477" v="122" actId="14861"/>
          <ac:picMkLst>
            <pc:docMk/>
            <pc:sldMk cId="3695590159" sldId="568"/>
            <ac:picMk id="5" creationId="{A5B5F6A1-CBDC-B096-9553-7B22EC27348A}"/>
          </ac:picMkLst>
        </pc:picChg>
      </pc:sldChg>
      <pc:sldChg chg="modSp mod">
        <pc:chgData name="Sussman,Jennifer E." userId="fbe0ebf3-23b5-48d9-a92f-038561d1751c" providerId="ADAL" clId="{C622150B-995D-457B-B886-606AADFA3DAA}" dt="2024-03-19T18:32:53.053" v="275" actId="5793"/>
        <pc:sldMkLst>
          <pc:docMk/>
          <pc:sldMk cId="2347728517" sldId="569"/>
        </pc:sldMkLst>
        <pc:spChg chg="mod">
          <ac:chgData name="Sussman,Jennifer E." userId="fbe0ebf3-23b5-48d9-a92f-038561d1751c" providerId="ADAL" clId="{C622150B-995D-457B-B886-606AADFA3DAA}" dt="2024-03-19T18:32:42.100" v="266" actId="255"/>
          <ac:spMkLst>
            <pc:docMk/>
            <pc:sldMk cId="2347728517" sldId="569"/>
            <ac:spMk id="3" creationId="{432B280C-DFA0-4E72-9157-EA18DEFC16BF}"/>
          </ac:spMkLst>
        </pc:spChg>
        <pc:spChg chg="mod">
          <ac:chgData name="Sussman,Jennifer E." userId="fbe0ebf3-23b5-48d9-a92f-038561d1751c" providerId="ADAL" clId="{C622150B-995D-457B-B886-606AADFA3DAA}" dt="2024-03-19T18:32:53.053" v="275" actId="5793"/>
          <ac:spMkLst>
            <pc:docMk/>
            <pc:sldMk cId="2347728517" sldId="569"/>
            <ac:spMk id="8" creationId="{71B8E2A7-7F1D-5052-10F1-5B4F99D637B5}"/>
          </ac:spMkLst>
        </pc:spChg>
        <pc:picChg chg="mod">
          <ac:chgData name="Sussman,Jennifer E." userId="fbe0ebf3-23b5-48d9-a92f-038561d1751c" providerId="ADAL" clId="{C622150B-995D-457B-B886-606AADFA3DAA}" dt="2024-03-19T18:25:08.119" v="127" actId="14861"/>
          <ac:picMkLst>
            <pc:docMk/>
            <pc:sldMk cId="2347728517" sldId="569"/>
            <ac:picMk id="5" creationId="{A5B5F6A1-CBDC-B096-9553-7B22EC27348A}"/>
          </ac:picMkLst>
        </pc:picChg>
      </pc:sldChg>
      <pc:sldChg chg="modSp mod">
        <pc:chgData name="Sussman,Jennifer E." userId="fbe0ebf3-23b5-48d9-a92f-038561d1751c" providerId="ADAL" clId="{C622150B-995D-457B-B886-606AADFA3DAA}" dt="2024-03-19T18:33:24.896" v="286" actId="14861"/>
        <pc:sldMkLst>
          <pc:docMk/>
          <pc:sldMk cId="932282294" sldId="570"/>
        </pc:sldMkLst>
        <pc:spChg chg="mod">
          <ac:chgData name="Sussman,Jennifer E." userId="fbe0ebf3-23b5-48d9-a92f-038561d1751c" providerId="ADAL" clId="{C622150B-995D-457B-B886-606AADFA3DAA}" dt="2024-03-19T18:33:16.787" v="285" actId="255"/>
          <ac:spMkLst>
            <pc:docMk/>
            <pc:sldMk cId="932282294" sldId="570"/>
            <ac:spMk id="3" creationId="{432B280C-DFA0-4E72-9157-EA18DEFC16BF}"/>
          </ac:spMkLst>
        </pc:spChg>
        <pc:picChg chg="mod">
          <ac:chgData name="Sussman,Jennifer E." userId="fbe0ebf3-23b5-48d9-a92f-038561d1751c" providerId="ADAL" clId="{C622150B-995D-457B-B886-606AADFA3DAA}" dt="2024-03-19T18:33:24.896" v="286" actId="14861"/>
          <ac:picMkLst>
            <pc:docMk/>
            <pc:sldMk cId="932282294" sldId="570"/>
            <ac:picMk id="5" creationId="{A5B5F6A1-CBDC-B096-9553-7B22EC27348A}"/>
          </ac:picMkLst>
        </pc:picChg>
      </pc:sldChg>
      <pc:sldChg chg="modSp mod">
        <pc:chgData name="Sussman,Jennifer E." userId="fbe0ebf3-23b5-48d9-a92f-038561d1751c" providerId="ADAL" clId="{C622150B-995D-457B-B886-606AADFA3DAA}" dt="2024-03-19T18:26:46.239" v="136" actId="113"/>
        <pc:sldMkLst>
          <pc:docMk/>
          <pc:sldMk cId="1569678972" sldId="571"/>
        </pc:sldMkLst>
        <pc:spChg chg="mod">
          <ac:chgData name="Sussman,Jennifer E." userId="fbe0ebf3-23b5-48d9-a92f-038561d1751c" providerId="ADAL" clId="{C622150B-995D-457B-B886-606AADFA3DAA}" dt="2024-03-19T18:26:46.239" v="136" actId="113"/>
          <ac:spMkLst>
            <pc:docMk/>
            <pc:sldMk cId="1569678972" sldId="571"/>
            <ac:spMk id="17" creationId="{2A531790-89CD-4DF4-464F-89CC990D4194}"/>
          </ac:spMkLst>
        </pc:spChg>
        <pc:picChg chg="mod">
          <ac:chgData name="Sussman,Jennifer E." userId="fbe0ebf3-23b5-48d9-a92f-038561d1751c" providerId="ADAL" clId="{C622150B-995D-457B-B886-606AADFA3DAA}" dt="2024-03-19T18:26:23.690" v="135" actId="14861"/>
          <ac:picMkLst>
            <pc:docMk/>
            <pc:sldMk cId="1569678972" sldId="571"/>
            <ac:picMk id="3" creationId="{324D80F0-CD6E-8184-0053-351FF9476EAF}"/>
          </ac:picMkLst>
        </pc:picChg>
      </pc:sldChg>
      <pc:sldChg chg="modSp mod">
        <pc:chgData name="Sussman,Jennifer E." userId="fbe0ebf3-23b5-48d9-a92f-038561d1751c" providerId="ADAL" clId="{C622150B-995D-457B-B886-606AADFA3DAA}" dt="2024-03-19T18:26:55.942" v="137" actId="14861"/>
        <pc:sldMkLst>
          <pc:docMk/>
          <pc:sldMk cId="873808290" sldId="572"/>
        </pc:sldMkLst>
        <pc:picChg chg="mod">
          <ac:chgData name="Sussman,Jennifer E." userId="fbe0ebf3-23b5-48d9-a92f-038561d1751c" providerId="ADAL" clId="{C622150B-995D-457B-B886-606AADFA3DAA}" dt="2024-03-19T18:26:55.942" v="137" actId="14861"/>
          <ac:picMkLst>
            <pc:docMk/>
            <pc:sldMk cId="873808290" sldId="572"/>
            <ac:picMk id="3" creationId="{91379487-9804-0958-97E1-F621EDC02F69}"/>
          </ac:picMkLst>
        </pc:picChg>
      </pc:sldChg>
      <pc:sldChg chg="modSp mod">
        <pc:chgData name="Sussman,Jennifer E." userId="fbe0ebf3-23b5-48d9-a92f-038561d1751c" providerId="ADAL" clId="{C622150B-995D-457B-B886-606AADFA3DAA}" dt="2024-03-19T18:28:27.871" v="148" actId="14861"/>
        <pc:sldMkLst>
          <pc:docMk/>
          <pc:sldMk cId="943477369" sldId="573"/>
        </pc:sldMkLst>
        <pc:spChg chg="mod">
          <ac:chgData name="Sussman,Jennifer E." userId="fbe0ebf3-23b5-48d9-a92f-038561d1751c" providerId="ADAL" clId="{C622150B-995D-457B-B886-606AADFA3DAA}" dt="2024-03-19T18:19:53.143" v="91" actId="20577"/>
          <ac:spMkLst>
            <pc:docMk/>
            <pc:sldMk cId="943477369" sldId="573"/>
            <ac:spMk id="5" creationId="{662F0569-835E-5B38-C3BD-7744A690AF1E}"/>
          </ac:spMkLst>
        </pc:spChg>
        <pc:picChg chg="mod">
          <ac:chgData name="Sussman,Jennifer E." userId="fbe0ebf3-23b5-48d9-a92f-038561d1751c" providerId="ADAL" clId="{C622150B-995D-457B-B886-606AADFA3DAA}" dt="2024-03-19T18:28:27.871" v="148" actId="14861"/>
          <ac:picMkLst>
            <pc:docMk/>
            <pc:sldMk cId="943477369" sldId="573"/>
            <ac:picMk id="8" creationId="{1E2C9C69-F16D-A406-EF2C-85A99216408B}"/>
          </ac:picMkLst>
        </pc:picChg>
      </pc:sldChg>
      <pc:sldChg chg="modSp mod">
        <pc:chgData name="Sussman,Jennifer E." userId="fbe0ebf3-23b5-48d9-a92f-038561d1751c" providerId="ADAL" clId="{C622150B-995D-457B-B886-606AADFA3DAA}" dt="2024-03-19T18:21:17.147" v="101" actId="14861"/>
        <pc:sldMkLst>
          <pc:docMk/>
          <pc:sldMk cId="2749074457" sldId="574"/>
        </pc:sldMkLst>
        <pc:picChg chg="mod">
          <ac:chgData name="Sussman,Jennifer E." userId="fbe0ebf3-23b5-48d9-a92f-038561d1751c" providerId="ADAL" clId="{C622150B-995D-457B-B886-606AADFA3DAA}" dt="2024-03-19T18:21:17.147" v="101" actId="14861"/>
          <ac:picMkLst>
            <pc:docMk/>
            <pc:sldMk cId="2749074457" sldId="574"/>
            <ac:picMk id="3" creationId="{75850DA2-33EB-9912-F3EE-F5F0D2FDD9CD}"/>
          </ac:picMkLst>
        </pc:picChg>
      </pc:sldChg>
      <pc:sldChg chg="modSp mod">
        <pc:chgData name="Sussman,Jennifer E." userId="fbe0ebf3-23b5-48d9-a92f-038561d1751c" providerId="ADAL" clId="{C622150B-995D-457B-B886-606AADFA3DAA}" dt="2024-03-19T18:22:36.160" v="110" actId="14861"/>
        <pc:sldMkLst>
          <pc:docMk/>
          <pc:sldMk cId="303254064" sldId="575"/>
        </pc:sldMkLst>
        <pc:picChg chg="mod">
          <ac:chgData name="Sussman,Jennifer E." userId="fbe0ebf3-23b5-48d9-a92f-038561d1751c" providerId="ADAL" clId="{C622150B-995D-457B-B886-606AADFA3DAA}" dt="2024-03-19T18:22:36.160" v="110" actId="14861"/>
          <ac:picMkLst>
            <pc:docMk/>
            <pc:sldMk cId="303254064" sldId="575"/>
            <ac:picMk id="3" creationId="{B96FFB87-11ED-88A3-8DDF-BB40C2E58AA3}"/>
          </ac:picMkLst>
        </pc:picChg>
      </pc:sldChg>
      <pc:sldChg chg="modSp mod">
        <pc:chgData name="Sussman,Jennifer E." userId="fbe0ebf3-23b5-48d9-a92f-038561d1751c" providerId="ADAL" clId="{C622150B-995D-457B-B886-606AADFA3DAA}" dt="2024-03-19T18:23:41.771" v="117" actId="14861"/>
        <pc:sldMkLst>
          <pc:docMk/>
          <pc:sldMk cId="3272504160" sldId="576"/>
        </pc:sldMkLst>
        <pc:picChg chg="mod">
          <ac:chgData name="Sussman,Jennifer E." userId="fbe0ebf3-23b5-48d9-a92f-038561d1751c" providerId="ADAL" clId="{C622150B-995D-457B-B886-606AADFA3DAA}" dt="2024-03-19T18:23:41.771" v="117" actId="14861"/>
          <ac:picMkLst>
            <pc:docMk/>
            <pc:sldMk cId="3272504160" sldId="576"/>
            <ac:picMk id="3" creationId="{B59B6482-6A53-D882-4592-AFBEB9F412BC}"/>
          </ac:picMkLst>
        </pc:picChg>
      </pc:sldChg>
      <pc:sldChg chg="modSp mod delCm">
        <pc:chgData name="Sussman,Jennifer E." userId="fbe0ebf3-23b5-48d9-a92f-038561d1751c" providerId="ADAL" clId="{C622150B-995D-457B-B886-606AADFA3DAA}" dt="2024-03-19T18:20:25.598" v="94" actId="14861"/>
        <pc:sldMkLst>
          <pc:docMk/>
          <pc:sldMk cId="2771383928" sldId="577"/>
        </pc:sldMkLst>
        <pc:picChg chg="mod">
          <ac:chgData name="Sussman,Jennifer E." userId="fbe0ebf3-23b5-48d9-a92f-038561d1751c" providerId="ADAL" clId="{C622150B-995D-457B-B886-606AADFA3DAA}" dt="2024-03-19T18:20:25.598" v="94" actId="14861"/>
          <ac:picMkLst>
            <pc:docMk/>
            <pc:sldMk cId="2771383928" sldId="577"/>
            <ac:picMk id="3" creationId="{D610ABA3-C77B-91BC-16E0-25685BCE08C9}"/>
          </ac:picMkLst>
        </pc:picChg>
        <pc:extLst>
          <p:ext xmlns:p="http://schemas.openxmlformats.org/presentationml/2006/main" uri="{D6D511B9-2390-475A-947B-AFAB55BFBCF1}">
            <pc226:cmChg xmlns:pc226="http://schemas.microsoft.com/office/powerpoint/2022/06/main/command" chg="del">
              <pc226:chgData name="Sussman,Jennifer E." userId="fbe0ebf3-23b5-48d9-a92f-038561d1751c" providerId="ADAL" clId="{C622150B-995D-457B-B886-606AADFA3DAA}" dt="2024-03-19T18:12:44.808" v="38"/>
              <pc2:cmMkLst xmlns:pc2="http://schemas.microsoft.com/office/powerpoint/2019/9/main/command">
                <pc:docMk/>
                <pc:sldMk cId="2771383928" sldId="577"/>
                <pc2:cmMk id="{232D4607-D06E-4793-87A3-92B1C7A9ED59}"/>
              </pc2:cmMkLst>
            </pc226:cmChg>
            <pc226:cmChg xmlns:pc226="http://schemas.microsoft.com/office/powerpoint/2022/06/main/command" chg="del">
              <pc226:chgData name="Sussman,Jennifer E." userId="fbe0ebf3-23b5-48d9-a92f-038561d1751c" providerId="ADAL" clId="{C622150B-995D-457B-B886-606AADFA3DAA}" dt="2024-03-19T18:12:46.256" v="39"/>
              <pc2:cmMkLst xmlns:pc2="http://schemas.microsoft.com/office/powerpoint/2019/9/main/command">
                <pc:docMk/>
                <pc:sldMk cId="2771383928" sldId="577"/>
                <pc2:cmMk id="{6C7ADD85-1CBC-4C05-BF15-7BB05650514D}"/>
              </pc2:cmMkLst>
            </pc226:cmChg>
          </p:ext>
        </pc:extLst>
      </pc:sldChg>
      <pc:sldChg chg="modSp mod">
        <pc:chgData name="Sussman,Jennifer E." userId="fbe0ebf3-23b5-48d9-a92f-038561d1751c" providerId="ADAL" clId="{C622150B-995D-457B-B886-606AADFA3DAA}" dt="2024-03-19T18:24:42.864" v="123" actId="14861"/>
        <pc:sldMkLst>
          <pc:docMk/>
          <pc:sldMk cId="154662427" sldId="578"/>
        </pc:sldMkLst>
        <pc:picChg chg="mod">
          <ac:chgData name="Sussman,Jennifer E." userId="fbe0ebf3-23b5-48d9-a92f-038561d1751c" providerId="ADAL" clId="{C622150B-995D-457B-B886-606AADFA3DAA}" dt="2024-03-19T18:24:42.864" v="123" actId="14861"/>
          <ac:picMkLst>
            <pc:docMk/>
            <pc:sldMk cId="154662427" sldId="578"/>
            <ac:picMk id="3" creationId="{B9ED5E31-D020-2775-4764-CAAE7E137745}"/>
          </ac:picMkLst>
        </pc:picChg>
      </pc:sldChg>
      <pc:sldChg chg="modSp mod">
        <pc:chgData name="Sussman,Jennifer E." userId="fbe0ebf3-23b5-48d9-a92f-038561d1751c" providerId="ADAL" clId="{C622150B-995D-457B-B886-606AADFA3DAA}" dt="2024-03-19T18:25:29.409" v="129" actId="6549"/>
        <pc:sldMkLst>
          <pc:docMk/>
          <pc:sldMk cId="4002253552" sldId="579"/>
        </pc:sldMkLst>
        <pc:spChg chg="mod">
          <ac:chgData name="Sussman,Jennifer E." userId="fbe0ebf3-23b5-48d9-a92f-038561d1751c" providerId="ADAL" clId="{C622150B-995D-457B-B886-606AADFA3DAA}" dt="2024-03-19T18:25:29.409" v="129" actId="6549"/>
          <ac:spMkLst>
            <pc:docMk/>
            <pc:sldMk cId="4002253552" sldId="579"/>
            <ac:spMk id="5" creationId="{2DAD84BB-F7D2-E06C-22C1-A29E4A5E7CAF}"/>
          </ac:spMkLst>
        </pc:spChg>
        <pc:picChg chg="mod">
          <ac:chgData name="Sussman,Jennifer E." userId="fbe0ebf3-23b5-48d9-a92f-038561d1751c" providerId="ADAL" clId="{C622150B-995D-457B-B886-606AADFA3DAA}" dt="2024-03-19T18:25:14.317" v="128" actId="14861"/>
          <ac:picMkLst>
            <pc:docMk/>
            <pc:sldMk cId="4002253552" sldId="579"/>
            <ac:picMk id="3" creationId="{A8BA05A4-4185-3B89-6F1E-6CA61FC2297B}"/>
          </ac:picMkLst>
        </pc:picChg>
      </pc:sldChg>
    </pc:docChg>
  </pc:docChgLst>
  <pc:docChgLst>
    <pc:chgData name="O'Grady,Megan A." userId="eb3c5694-36bb-42c4-9a35-b362d9b56637" providerId="ADAL" clId="{8475338C-C2D5-46C7-805A-59C50B6A7FBB}"/>
    <pc:docChg chg="custSel addSld delSld modSld">
      <pc:chgData name="O'Grady,Megan A." userId="eb3c5694-36bb-42c4-9a35-b362d9b56637" providerId="ADAL" clId="{8475338C-C2D5-46C7-805A-59C50B6A7FBB}" dt="2024-03-26T19:08:35.928" v="153" actId="20577"/>
      <pc:docMkLst>
        <pc:docMk/>
      </pc:docMkLst>
      <pc:sldChg chg="delCm">
        <pc:chgData name="O'Grady,Megan A." userId="eb3c5694-36bb-42c4-9a35-b362d9b56637" providerId="ADAL" clId="{8475338C-C2D5-46C7-805A-59C50B6A7FBB}" dt="2024-03-26T19:05:04.530" v="20"/>
        <pc:sldMkLst>
          <pc:docMk/>
          <pc:sldMk cId="1509233239" sldId="294"/>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509233239" sldId="294"/>
                <pc2:cmMk id="{A824B058-6370-40DE-A47E-D35B56A2035D}"/>
              </pc2:cmMkLst>
            </pc226:cmChg>
          </p:ext>
        </pc:extLst>
      </pc:sldChg>
      <pc:sldChg chg="delCm">
        <pc:chgData name="O'Grady,Megan A." userId="eb3c5694-36bb-42c4-9a35-b362d9b56637" providerId="ADAL" clId="{8475338C-C2D5-46C7-805A-59C50B6A7FBB}" dt="2024-03-26T19:05:04.530" v="20"/>
        <pc:sldMkLst>
          <pc:docMk/>
          <pc:sldMk cId="921801352" sldId="418"/>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921801352" sldId="418"/>
                <pc2:cmMk id="{97432238-B1DB-4CDE-BC21-BC97C74F61E9}"/>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921801352" sldId="418"/>
                <pc2:cmMk id="{68E47A6B-9BB3-4A12-847A-282CDDA5049E}"/>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921801352" sldId="418"/>
                <pc2:cmMk id="{491ADFE7-5D25-43C0-9FDF-32F2F8374280}"/>
              </pc2:cmMkLst>
            </pc226:cmChg>
          </p:ext>
        </pc:extLst>
      </pc:sldChg>
      <pc:sldChg chg="delCm">
        <pc:chgData name="O'Grady,Megan A." userId="eb3c5694-36bb-42c4-9a35-b362d9b56637" providerId="ADAL" clId="{8475338C-C2D5-46C7-805A-59C50B6A7FBB}" dt="2024-03-26T19:05:04.530" v="20"/>
        <pc:sldMkLst>
          <pc:docMk/>
          <pc:sldMk cId="2693495909" sldId="430"/>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93495909" sldId="430"/>
                <pc2:cmMk id="{9181530C-C2BB-45B1-8C47-C0FFD3549522}"/>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93495909" sldId="430"/>
                <pc2:cmMk id="{63C02A54-7A86-4620-A0A6-8F52B9768596}"/>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93495909" sldId="430"/>
                <pc2:cmMk id="{CF446ABC-40A1-4B09-842A-0CB293774FCD}"/>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93495909" sldId="430"/>
                <pc2:cmMk id="{8B9774C3-29D6-43E0-81D9-AD72D22778DF}"/>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93495909" sldId="430"/>
                <pc2:cmMk id="{805343CF-C530-4FE0-B06D-3FCBF2CB0D93}"/>
              </pc2:cmMkLst>
            </pc226:cmChg>
          </p:ext>
        </pc:extLst>
      </pc:sldChg>
      <pc:sldChg chg="del delCm">
        <pc:chgData name="O'Grady,Megan A." userId="eb3c5694-36bb-42c4-9a35-b362d9b56637" providerId="ADAL" clId="{8475338C-C2D5-46C7-805A-59C50B6A7FBB}" dt="2024-03-26T19:06:04.857" v="45" actId="2696"/>
        <pc:sldMkLst>
          <pc:docMk/>
          <pc:sldMk cId="4281453757" sldId="467"/>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281453757" sldId="467"/>
                <pc2:cmMk id="{471DED9B-64F4-4DD6-933B-2EB922E89483}"/>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281453757" sldId="467"/>
                <pc2:cmMk id="{25536AFF-6CA4-4E68-8389-2EB2775BF8BE}"/>
              </pc2:cmMkLst>
            </pc226:cmChg>
          </p:ext>
        </pc:extLst>
      </pc:sldChg>
      <pc:sldChg chg="del delCm">
        <pc:chgData name="O'Grady,Megan A." userId="eb3c5694-36bb-42c4-9a35-b362d9b56637" providerId="ADAL" clId="{8475338C-C2D5-46C7-805A-59C50B6A7FBB}" dt="2024-03-26T19:07:05.626" v="47" actId="2696"/>
        <pc:sldMkLst>
          <pc:docMk/>
          <pc:sldMk cId="1696883297" sldId="505"/>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696883297" sldId="505"/>
                <pc2:cmMk id="{149DDEDE-ECA2-4CDA-9FD2-A89EF33D6D2D}"/>
              </pc2:cmMkLst>
            </pc226:cmChg>
          </p:ext>
        </pc:extLst>
      </pc:sldChg>
      <pc:sldChg chg="delCm">
        <pc:chgData name="O'Grady,Megan A." userId="eb3c5694-36bb-42c4-9a35-b362d9b56637" providerId="ADAL" clId="{8475338C-C2D5-46C7-805A-59C50B6A7FBB}" dt="2024-03-26T18:41:38.966" v="2"/>
        <pc:sldMkLst>
          <pc:docMk/>
          <pc:sldMk cId="3142045567" sldId="510"/>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1:37.008" v="1"/>
              <pc2:cmMkLst xmlns:pc2="http://schemas.microsoft.com/office/powerpoint/2019/9/main/command">
                <pc:docMk/>
                <pc:sldMk cId="3142045567" sldId="510"/>
                <pc2:cmMk id="{317C4D2D-F119-4502-926A-ADE84BE31D3D}"/>
              </pc2:cmMkLst>
            </pc226:cmChg>
            <pc226:cmChg xmlns:pc226="http://schemas.microsoft.com/office/powerpoint/2022/06/main/command" chg="del">
              <pc226:chgData name="O'Grady,Megan A." userId="eb3c5694-36bb-42c4-9a35-b362d9b56637" providerId="ADAL" clId="{8475338C-C2D5-46C7-805A-59C50B6A7FBB}" dt="2024-03-26T18:41:38.966" v="2"/>
              <pc2:cmMkLst xmlns:pc2="http://schemas.microsoft.com/office/powerpoint/2019/9/main/command">
                <pc:docMk/>
                <pc:sldMk cId="3142045567" sldId="510"/>
                <pc2:cmMk id="{F34A3DC0-B5D5-464E-AAC3-490EA3737114}"/>
              </pc2:cmMkLst>
            </pc226:cmChg>
          </p:ext>
        </pc:extLst>
      </pc:sldChg>
      <pc:sldChg chg="delCm">
        <pc:chgData name="O'Grady,Megan A." userId="eb3c5694-36bb-42c4-9a35-b362d9b56637" providerId="ADAL" clId="{8475338C-C2D5-46C7-805A-59C50B6A7FBB}" dt="2024-03-26T18:41:47.560" v="3"/>
        <pc:sldMkLst>
          <pc:docMk/>
          <pc:sldMk cId="854221480" sldId="512"/>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1:47.560" v="3"/>
              <pc2:cmMkLst xmlns:pc2="http://schemas.microsoft.com/office/powerpoint/2019/9/main/command">
                <pc:docMk/>
                <pc:sldMk cId="854221480" sldId="512"/>
                <pc2:cmMk id="{A4F8185B-CACC-4013-AFCC-6B7DB618A976}"/>
              </pc2:cmMkLst>
            </pc226:cmChg>
          </p:ext>
        </pc:extLst>
      </pc:sldChg>
      <pc:sldChg chg="delCm">
        <pc:chgData name="O'Grady,Megan A." userId="eb3c5694-36bb-42c4-9a35-b362d9b56637" providerId="ADAL" clId="{8475338C-C2D5-46C7-805A-59C50B6A7FBB}" dt="2024-03-26T19:05:04.530" v="20"/>
        <pc:sldMkLst>
          <pc:docMk/>
          <pc:sldMk cId="2813722579" sldId="513"/>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813722579" sldId="513"/>
                <pc2:cmMk id="{E0A7498C-3C09-4890-B8E7-EC3A2DB7302E}"/>
              </pc2:cmMkLst>
            </pc226:cmChg>
          </p:ext>
        </pc:extLst>
      </pc:sldChg>
      <pc:sldChg chg="delCm">
        <pc:chgData name="O'Grady,Megan A." userId="eb3c5694-36bb-42c4-9a35-b362d9b56637" providerId="ADAL" clId="{8475338C-C2D5-46C7-805A-59C50B6A7FBB}" dt="2024-03-26T18:42:11.452" v="9"/>
        <pc:sldMkLst>
          <pc:docMk/>
          <pc:sldMk cId="1110730649" sldId="514"/>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2:11.452" v="9"/>
              <pc2:cmMkLst xmlns:pc2="http://schemas.microsoft.com/office/powerpoint/2019/9/main/command">
                <pc:docMk/>
                <pc:sldMk cId="1110730649" sldId="514"/>
                <pc2:cmMk id="{7C0C4D58-2987-479A-A5C9-3309421DBEEB}"/>
              </pc2:cmMkLst>
            </pc226:cmChg>
            <pc226:cmChg xmlns:pc226="http://schemas.microsoft.com/office/powerpoint/2022/06/main/command" chg="del">
              <pc226:chgData name="O'Grady,Megan A." userId="eb3c5694-36bb-42c4-9a35-b362d9b56637" providerId="ADAL" clId="{8475338C-C2D5-46C7-805A-59C50B6A7FBB}" dt="2024-03-26T18:42:04.723" v="6"/>
              <pc2:cmMkLst xmlns:pc2="http://schemas.microsoft.com/office/powerpoint/2019/9/main/command">
                <pc:docMk/>
                <pc:sldMk cId="1110730649" sldId="514"/>
                <pc2:cmMk id="{F7586261-EABB-4A0C-B88B-95EC02B91DD1}"/>
              </pc2:cmMkLst>
            </pc226:cmChg>
            <pc226:cmChg xmlns:pc226="http://schemas.microsoft.com/office/powerpoint/2022/06/main/command" chg="del">
              <pc226:chgData name="O'Grady,Megan A." userId="eb3c5694-36bb-42c4-9a35-b362d9b56637" providerId="ADAL" clId="{8475338C-C2D5-46C7-805A-59C50B6A7FBB}" dt="2024-03-26T18:42:09.606" v="8"/>
              <pc2:cmMkLst xmlns:pc2="http://schemas.microsoft.com/office/powerpoint/2019/9/main/command">
                <pc:docMk/>
                <pc:sldMk cId="1110730649" sldId="514"/>
                <pc2:cmMk id="{438C28BD-A713-44AC-93B7-82A9964E23E6}"/>
              </pc2:cmMkLst>
            </pc226:cmChg>
            <pc226:cmChg xmlns:pc226="http://schemas.microsoft.com/office/powerpoint/2022/06/main/command" chg="del">
              <pc226:chgData name="O'Grady,Megan A." userId="eb3c5694-36bb-42c4-9a35-b362d9b56637" providerId="ADAL" clId="{8475338C-C2D5-46C7-805A-59C50B6A7FBB}" dt="2024-03-26T18:42:05.354" v="7"/>
              <pc2:cmMkLst xmlns:pc2="http://schemas.microsoft.com/office/powerpoint/2019/9/main/command">
                <pc:docMk/>
                <pc:sldMk cId="1110730649" sldId="514"/>
                <pc2:cmMk id="{94D512C6-612B-431E-A580-746B4658A784}"/>
              </pc2:cmMkLst>
            </pc226:cmChg>
          </p:ext>
        </pc:extLst>
      </pc:sldChg>
      <pc:sldChg chg="delCm">
        <pc:chgData name="O'Grady,Megan A." userId="eb3c5694-36bb-42c4-9a35-b362d9b56637" providerId="ADAL" clId="{8475338C-C2D5-46C7-805A-59C50B6A7FBB}" dt="2024-03-26T19:05:04.530" v="20"/>
        <pc:sldMkLst>
          <pc:docMk/>
          <pc:sldMk cId="3232541550" sldId="515"/>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232541550" sldId="515"/>
                <pc2:cmMk id="{6C21216E-D606-4034-B5F4-B558D77FFC3A}"/>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232541550" sldId="515"/>
                <pc2:cmMk id="{0A756571-EB49-48C6-9108-6BF2A478D868}"/>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232541550" sldId="515"/>
                <pc2:cmMk id="{DA8A4DBF-E1F2-4300-9D14-189BB5FA44F2}"/>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232541550" sldId="515"/>
                <pc2:cmMk id="{A2BFC8EC-493D-4F05-A860-AA256FFF86B6}"/>
              </pc2:cmMkLst>
            </pc226:cmChg>
          </p:ext>
        </pc:extLst>
      </pc:sldChg>
      <pc:sldChg chg="delCm">
        <pc:chgData name="O'Grady,Megan A." userId="eb3c5694-36bb-42c4-9a35-b362d9b56637" providerId="ADAL" clId="{8475338C-C2D5-46C7-805A-59C50B6A7FBB}" dt="2024-03-26T18:42:21.307" v="10"/>
        <pc:sldMkLst>
          <pc:docMk/>
          <pc:sldMk cId="100445597" sldId="516"/>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2:21.307" v="10"/>
              <pc2:cmMkLst xmlns:pc2="http://schemas.microsoft.com/office/powerpoint/2019/9/main/command">
                <pc:docMk/>
                <pc:sldMk cId="100445597" sldId="516"/>
                <pc2:cmMk id="{721EA2D4-E3BC-426B-935B-41C0B4122777}"/>
              </pc2:cmMkLst>
            </pc226:cmChg>
          </p:ext>
        </pc:extLst>
      </pc:sldChg>
      <pc:sldChg chg="delCm">
        <pc:chgData name="O'Grady,Megan A." userId="eb3c5694-36bb-42c4-9a35-b362d9b56637" providerId="ADAL" clId="{8475338C-C2D5-46C7-805A-59C50B6A7FBB}" dt="2024-03-26T19:05:04.530" v="20"/>
        <pc:sldMkLst>
          <pc:docMk/>
          <pc:sldMk cId="1095244326" sldId="519"/>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095244326" sldId="519"/>
                <pc2:cmMk id="{C7D6BE0A-5320-4168-A29B-E7A2198949CF}"/>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095244326" sldId="519"/>
                <pc2:cmMk id="{88C8A762-811F-40DD-84DD-6C8C3E3561BD}"/>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095244326" sldId="519"/>
                <pc2:cmMk id="{255338CC-6A04-4EEC-A3BA-A8C84ADA98D3}"/>
              </pc2:cmMkLst>
            </pc226:cmChg>
          </p:ext>
        </pc:extLst>
      </pc:sldChg>
      <pc:sldChg chg="delCm">
        <pc:chgData name="O'Grady,Megan A." userId="eb3c5694-36bb-42c4-9a35-b362d9b56637" providerId="ADAL" clId="{8475338C-C2D5-46C7-805A-59C50B6A7FBB}" dt="2024-03-26T19:05:04.530" v="20"/>
        <pc:sldMkLst>
          <pc:docMk/>
          <pc:sldMk cId="3560711608" sldId="520"/>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560711608" sldId="520"/>
                <pc2:cmMk id="{B252A226-3A39-4EFF-A1F0-50A0AB064500}"/>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560711608" sldId="520"/>
                <pc2:cmMk id="{47433995-87A7-4AB5-A881-ACBD43BBEC9B}"/>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560711608" sldId="520"/>
                <pc2:cmMk id="{E8A15EBF-1E87-47CF-99F2-62F3E48BCB3F}"/>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3560711608" sldId="520"/>
                <pc2:cmMk id="{749742EE-CC07-43AA-BDFC-D13688CC555F}"/>
              </pc2:cmMkLst>
            </pc226:cmChg>
          </p:ext>
        </pc:extLst>
      </pc:sldChg>
      <pc:sldChg chg="delCm">
        <pc:chgData name="O'Grady,Megan A." userId="eb3c5694-36bb-42c4-9a35-b362d9b56637" providerId="ADAL" clId="{8475338C-C2D5-46C7-805A-59C50B6A7FBB}" dt="2024-03-26T18:43:13.058" v="17"/>
        <pc:sldMkLst>
          <pc:docMk/>
          <pc:sldMk cId="3225538312" sldId="521"/>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3:13.058" v="17"/>
              <pc2:cmMkLst xmlns:pc2="http://schemas.microsoft.com/office/powerpoint/2019/9/main/command">
                <pc:docMk/>
                <pc:sldMk cId="3225538312" sldId="521"/>
                <pc2:cmMk id="{2D115FF6-816B-49BE-90B5-6E28C4E2B098}"/>
              </pc2:cmMkLst>
            </pc226:cmChg>
          </p:ext>
        </pc:extLst>
      </pc:sldChg>
      <pc:sldChg chg="delCm">
        <pc:chgData name="O'Grady,Megan A." userId="eb3c5694-36bb-42c4-9a35-b362d9b56637" providerId="ADAL" clId="{8475338C-C2D5-46C7-805A-59C50B6A7FBB}" dt="2024-03-26T18:41:31.547" v="0"/>
        <pc:sldMkLst>
          <pc:docMk/>
          <pc:sldMk cId="1040144586" sldId="526"/>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1:31.547" v="0"/>
              <pc2:cmMkLst xmlns:pc2="http://schemas.microsoft.com/office/powerpoint/2019/9/main/command">
                <pc:docMk/>
                <pc:sldMk cId="1040144586" sldId="526"/>
                <pc2:cmMk id="{68925A26-62B2-4BD4-A014-AA5D4B3E3F72}"/>
              </pc2:cmMkLst>
            </pc226:cmChg>
          </p:ext>
        </pc:extLst>
      </pc:sldChg>
      <pc:sldChg chg="delCm">
        <pc:chgData name="O'Grady,Megan A." userId="eb3c5694-36bb-42c4-9a35-b362d9b56637" providerId="ADAL" clId="{8475338C-C2D5-46C7-805A-59C50B6A7FBB}" dt="2024-03-26T19:05:04.530" v="20"/>
        <pc:sldMkLst>
          <pc:docMk/>
          <pc:sldMk cId="4052829047" sldId="532"/>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052829047" sldId="532"/>
                <pc2:cmMk id="{39B54E25-5089-4C7F-85D7-DC6A811FD692}"/>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052829047" sldId="532"/>
                <pc2:cmMk id="{A6CC3954-990B-476E-AA2C-4C4E78ED259C}"/>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052829047" sldId="532"/>
                <pc2:cmMk id="{7C8E9393-1975-43F9-9C88-7A4F69AB0A2D}"/>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052829047" sldId="532"/>
                <pc2:cmMk id="{1ACACCCA-D44C-4031-BA3A-C5F0FF04432D}"/>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4052829047" sldId="532"/>
                <pc2:cmMk id="{E31B1EEF-004D-4FD7-9709-81F0CA095FCB}"/>
              </pc2:cmMkLst>
            </pc226:cmChg>
          </p:ext>
        </pc:extLst>
      </pc:sldChg>
      <pc:sldChg chg="delCm">
        <pc:chgData name="O'Grady,Megan A." userId="eb3c5694-36bb-42c4-9a35-b362d9b56637" providerId="ADAL" clId="{8475338C-C2D5-46C7-805A-59C50B6A7FBB}" dt="2024-03-26T19:05:04.530" v="20"/>
        <pc:sldMkLst>
          <pc:docMk/>
          <pc:sldMk cId="1978770480" sldId="534"/>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978770480" sldId="534"/>
                <pc2:cmMk id="{5CE8DD06-B1D5-4546-90BB-EBB1B62DA26E}"/>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978770480" sldId="534"/>
                <pc2:cmMk id="{53CD8D65-39C6-4112-990A-091DF2141E20}"/>
              </pc2:cmMkLst>
            </pc226:cmChg>
          </p:ext>
        </pc:extLst>
      </pc:sldChg>
      <pc:sldChg chg="delCm">
        <pc:chgData name="O'Grady,Megan A." userId="eb3c5694-36bb-42c4-9a35-b362d9b56637" providerId="ADAL" clId="{8475338C-C2D5-46C7-805A-59C50B6A7FBB}" dt="2024-03-26T18:42:57.498" v="15"/>
        <pc:sldMkLst>
          <pc:docMk/>
          <pc:sldMk cId="101752323" sldId="536"/>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2:57.498" v="15"/>
              <pc2:cmMkLst xmlns:pc2="http://schemas.microsoft.com/office/powerpoint/2019/9/main/command">
                <pc:docMk/>
                <pc:sldMk cId="101752323" sldId="536"/>
                <pc2:cmMk id="{10056A1E-28DF-4830-A6EC-22117031B121}"/>
              </pc2:cmMkLst>
            </pc226:cmChg>
            <pc226:cmChg xmlns:pc226="http://schemas.microsoft.com/office/powerpoint/2022/06/main/command" chg="del">
              <pc226:chgData name="O'Grady,Megan A." userId="eb3c5694-36bb-42c4-9a35-b362d9b56637" providerId="ADAL" clId="{8475338C-C2D5-46C7-805A-59C50B6A7FBB}" dt="2024-03-26T18:42:51.816" v="13"/>
              <pc2:cmMkLst xmlns:pc2="http://schemas.microsoft.com/office/powerpoint/2019/9/main/command">
                <pc:docMk/>
                <pc:sldMk cId="101752323" sldId="536"/>
                <pc2:cmMk id="{30EBDB7A-BB3B-48A4-8C77-05D37D9B43FD}"/>
              </pc2:cmMkLst>
            </pc226:cmChg>
            <pc226:cmChg xmlns:pc226="http://schemas.microsoft.com/office/powerpoint/2022/06/main/command" chg="del">
              <pc226:chgData name="O'Grady,Megan A." userId="eb3c5694-36bb-42c4-9a35-b362d9b56637" providerId="ADAL" clId="{8475338C-C2D5-46C7-805A-59C50B6A7FBB}" dt="2024-03-26T18:42:50.908" v="12"/>
              <pc2:cmMkLst xmlns:pc2="http://schemas.microsoft.com/office/powerpoint/2019/9/main/command">
                <pc:docMk/>
                <pc:sldMk cId="101752323" sldId="536"/>
                <pc2:cmMk id="{B1E03899-5989-4989-B0DA-9B571C6E106A}"/>
              </pc2:cmMkLst>
            </pc226:cmChg>
            <pc226:cmChg xmlns:pc226="http://schemas.microsoft.com/office/powerpoint/2022/06/main/command" chg="del">
              <pc226:chgData name="O'Grady,Megan A." userId="eb3c5694-36bb-42c4-9a35-b362d9b56637" providerId="ADAL" clId="{8475338C-C2D5-46C7-805A-59C50B6A7FBB}" dt="2024-03-26T18:42:55.068" v="14"/>
              <pc2:cmMkLst xmlns:pc2="http://schemas.microsoft.com/office/powerpoint/2019/9/main/command">
                <pc:docMk/>
                <pc:sldMk cId="101752323" sldId="536"/>
                <pc2:cmMk id="{4D0F08EC-E84C-4EFB-BF98-9BE1B6CBF7CE}"/>
              </pc2:cmMkLst>
            </pc226:cmChg>
          </p:ext>
        </pc:extLst>
      </pc:sldChg>
      <pc:sldChg chg="delCm">
        <pc:chgData name="O'Grady,Megan A." userId="eb3c5694-36bb-42c4-9a35-b362d9b56637" providerId="ADAL" clId="{8475338C-C2D5-46C7-805A-59C50B6A7FBB}" dt="2024-03-26T19:05:04.530" v="20"/>
        <pc:sldMkLst>
          <pc:docMk/>
          <pc:sldMk cId="1395630304" sldId="538"/>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395630304" sldId="538"/>
                <pc2:cmMk id="{856B4EC8-29A5-48DB-B93C-5F64848A144A}"/>
              </pc2:cmMkLst>
            </pc226:cmChg>
          </p:ext>
        </pc:extLst>
      </pc:sldChg>
      <pc:sldChg chg="delCm">
        <pc:chgData name="O'Grady,Megan A." userId="eb3c5694-36bb-42c4-9a35-b362d9b56637" providerId="ADAL" clId="{8475338C-C2D5-46C7-805A-59C50B6A7FBB}" dt="2024-03-26T19:05:04.530" v="20"/>
        <pc:sldMkLst>
          <pc:docMk/>
          <pc:sldMk cId="2649893921" sldId="540"/>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49893921" sldId="540"/>
                <pc2:cmMk id="{FC42210F-8DEA-4056-AEBA-1B3E7234B34D}"/>
              </pc2:cmMkLst>
            </pc226:cmChg>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2649893921" sldId="540"/>
                <pc2:cmMk id="{20BBBD35-80C1-43D0-A1DB-8A5773DBCB8F}"/>
              </pc2:cmMkLst>
            </pc226:cmChg>
          </p:ext>
        </pc:extLst>
      </pc:sldChg>
      <pc:sldChg chg="modSp mod">
        <pc:chgData name="O'Grady,Megan A." userId="eb3c5694-36bb-42c4-9a35-b362d9b56637" providerId="ADAL" clId="{8475338C-C2D5-46C7-805A-59C50B6A7FBB}" dt="2024-03-26T19:08:35.928" v="153" actId="20577"/>
        <pc:sldMkLst>
          <pc:docMk/>
          <pc:sldMk cId="3675109008" sldId="541"/>
        </pc:sldMkLst>
        <pc:spChg chg="mod">
          <ac:chgData name="O'Grady,Megan A." userId="eb3c5694-36bb-42c4-9a35-b362d9b56637" providerId="ADAL" clId="{8475338C-C2D5-46C7-805A-59C50B6A7FBB}" dt="2024-03-26T19:08:35.928" v="153" actId="20577"/>
          <ac:spMkLst>
            <pc:docMk/>
            <pc:sldMk cId="3675109008" sldId="541"/>
            <ac:spMk id="4" creationId="{1C73E592-F661-EC51-2D50-B3D2297C5698}"/>
          </ac:spMkLst>
        </pc:spChg>
        <pc:spChg chg="mod">
          <ac:chgData name="O'Grady,Megan A." userId="eb3c5694-36bb-42c4-9a35-b362d9b56637" providerId="ADAL" clId="{8475338C-C2D5-46C7-805A-59C50B6A7FBB}" dt="2024-03-26T19:08:23.761" v="138" actId="1076"/>
          <ac:spMkLst>
            <pc:docMk/>
            <pc:sldMk cId="3675109008" sldId="541"/>
            <ac:spMk id="5" creationId="{F453DFB9-F0A2-C017-FD21-69E45955965C}"/>
          </ac:spMkLst>
        </pc:spChg>
      </pc:sldChg>
      <pc:sldChg chg="del">
        <pc:chgData name="O'Grady,Megan A." userId="eb3c5694-36bb-42c4-9a35-b362d9b56637" providerId="ADAL" clId="{8475338C-C2D5-46C7-805A-59C50B6A7FBB}" dt="2024-03-26T19:06:19.282" v="46" actId="2696"/>
        <pc:sldMkLst>
          <pc:docMk/>
          <pc:sldMk cId="3743844855" sldId="542"/>
        </pc:sldMkLst>
      </pc:sldChg>
      <pc:sldChg chg="del">
        <pc:chgData name="O'Grady,Megan A." userId="eb3c5694-36bb-42c4-9a35-b362d9b56637" providerId="ADAL" clId="{8475338C-C2D5-46C7-805A-59C50B6A7FBB}" dt="2024-03-26T19:06:04.857" v="45" actId="2696"/>
        <pc:sldMkLst>
          <pc:docMk/>
          <pc:sldMk cId="1826153528" sldId="546"/>
        </pc:sldMkLst>
      </pc:sldChg>
      <pc:sldChg chg="del delCm">
        <pc:chgData name="O'Grady,Megan A." userId="eb3c5694-36bb-42c4-9a35-b362d9b56637" providerId="ADAL" clId="{8475338C-C2D5-46C7-805A-59C50B6A7FBB}" dt="2024-03-26T19:05:38.328" v="42" actId="2696"/>
        <pc:sldMkLst>
          <pc:docMk/>
          <pc:sldMk cId="1878194739" sldId="557"/>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878194739" sldId="557"/>
                <pc2:cmMk id="{740897F8-0B92-4572-B335-B73CF5C7C8FC}"/>
              </pc2:cmMkLst>
            </pc226:cmChg>
          </p:ext>
        </pc:extLst>
      </pc:sldChg>
      <pc:sldChg chg="delCm">
        <pc:chgData name="O'Grady,Megan A." userId="eb3c5694-36bb-42c4-9a35-b362d9b56637" providerId="ADAL" clId="{8475338C-C2D5-46C7-805A-59C50B6A7FBB}" dt="2024-03-26T18:41:59.545" v="5"/>
        <pc:sldMkLst>
          <pc:docMk/>
          <pc:sldMk cId="1332490198" sldId="559"/>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1:57.691" v="4"/>
              <pc2:cmMkLst xmlns:pc2="http://schemas.microsoft.com/office/powerpoint/2019/9/main/command">
                <pc:docMk/>
                <pc:sldMk cId="1332490198" sldId="559"/>
                <pc2:cmMk id="{0F4B626A-ADA0-4A2E-BA40-00D9B504342E}"/>
              </pc2:cmMkLst>
            </pc226:cmChg>
            <pc226:cmChg xmlns:pc226="http://schemas.microsoft.com/office/powerpoint/2022/06/main/command" chg="del">
              <pc226:chgData name="O'Grady,Megan A." userId="eb3c5694-36bb-42c4-9a35-b362d9b56637" providerId="ADAL" clId="{8475338C-C2D5-46C7-805A-59C50B6A7FBB}" dt="2024-03-26T18:41:59.545" v="5"/>
              <pc2:cmMkLst xmlns:pc2="http://schemas.microsoft.com/office/powerpoint/2019/9/main/command">
                <pc:docMk/>
                <pc:sldMk cId="1332490198" sldId="559"/>
                <pc2:cmMk id="{0A1863C4-36B7-4425-B813-2D0720A4CEE5}"/>
              </pc2:cmMkLst>
            </pc226:cmChg>
          </p:ext>
        </pc:extLst>
      </pc:sldChg>
      <pc:sldChg chg="delCm">
        <pc:chgData name="O'Grady,Megan A." userId="eb3c5694-36bb-42c4-9a35-b362d9b56637" providerId="ADAL" clId="{8475338C-C2D5-46C7-805A-59C50B6A7FBB}" dt="2024-03-26T18:42:30.600" v="11"/>
        <pc:sldMkLst>
          <pc:docMk/>
          <pc:sldMk cId="849609028" sldId="560"/>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2:30.600" v="11"/>
              <pc2:cmMkLst xmlns:pc2="http://schemas.microsoft.com/office/powerpoint/2019/9/main/command">
                <pc:docMk/>
                <pc:sldMk cId="849609028" sldId="560"/>
                <pc2:cmMk id="{12E4C9FF-10C9-4329-9140-DF74F0D4D41D}"/>
              </pc2:cmMkLst>
            </pc226:cmChg>
          </p:ext>
        </pc:extLst>
      </pc:sldChg>
      <pc:sldChg chg="delCm">
        <pc:chgData name="O'Grady,Megan A." userId="eb3c5694-36bb-42c4-9a35-b362d9b56637" providerId="ADAL" clId="{8475338C-C2D5-46C7-805A-59C50B6A7FBB}" dt="2024-03-26T18:43:04.051" v="16"/>
        <pc:sldMkLst>
          <pc:docMk/>
          <pc:sldMk cId="4129562152" sldId="567"/>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3:04.051" v="16"/>
              <pc2:cmMkLst xmlns:pc2="http://schemas.microsoft.com/office/powerpoint/2019/9/main/command">
                <pc:docMk/>
                <pc:sldMk cId="4129562152" sldId="567"/>
                <pc2:cmMk id="{0188F949-4F9E-4625-A4F7-4D0A340D5766}"/>
              </pc2:cmMkLst>
            </pc226:cmChg>
          </p:ext>
        </pc:extLst>
      </pc:sldChg>
      <pc:sldChg chg="delCm">
        <pc:chgData name="O'Grady,Megan A." userId="eb3c5694-36bb-42c4-9a35-b362d9b56637" providerId="ADAL" clId="{8475338C-C2D5-46C7-805A-59C50B6A7FBB}" dt="2024-03-26T19:04:50.942" v="19"/>
        <pc:sldMkLst>
          <pc:docMk/>
          <pc:sldMk cId="2347728517" sldId="569"/>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4:50.942" v="19"/>
              <pc2:cmMkLst xmlns:pc2="http://schemas.microsoft.com/office/powerpoint/2019/9/main/command">
                <pc:docMk/>
                <pc:sldMk cId="2347728517" sldId="569"/>
                <pc2:cmMk id="{6FF0635C-093B-480C-9AC1-33D6C3479FD1}"/>
              </pc2:cmMkLst>
            </pc226:cmChg>
          </p:ext>
        </pc:extLst>
      </pc:sldChg>
      <pc:sldChg chg="delCm">
        <pc:chgData name="O'Grady,Megan A." userId="eb3c5694-36bb-42c4-9a35-b362d9b56637" providerId="ADAL" clId="{8475338C-C2D5-46C7-805A-59C50B6A7FBB}" dt="2024-03-26T18:43:32.310" v="18"/>
        <pc:sldMkLst>
          <pc:docMk/>
          <pc:sldMk cId="932282294" sldId="570"/>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8:43:32.310" v="18"/>
              <pc2:cmMkLst xmlns:pc2="http://schemas.microsoft.com/office/powerpoint/2019/9/main/command">
                <pc:docMk/>
                <pc:sldMk cId="932282294" sldId="570"/>
                <pc2:cmMk id="{98DFBD23-9424-462B-B50C-625CCA12DBF3}"/>
              </pc2:cmMkLst>
            </pc226:cmChg>
          </p:ext>
        </pc:extLst>
      </pc:sldChg>
      <pc:sldChg chg="del delCm">
        <pc:chgData name="O'Grady,Megan A." userId="eb3c5694-36bb-42c4-9a35-b362d9b56637" providerId="ADAL" clId="{8475338C-C2D5-46C7-805A-59C50B6A7FBB}" dt="2024-03-26T19:05:38.328" v="42" actId="2696"/>
        <pc:sldMkLst>
          <pc:docMk/>
          <pc:sldMk cId="1569678972" sldId="571"/>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1569678972" sldId="571"/>
                <pc2:cmMk id="{61A9DB5A-0926-4D9D-9EF6-C894E3FBFCEA}"/>
              </pc2:cmMkLst>
            </pc226:cmChg>
          </p:ext>
        </pc:extLst>
      </pc:sldChg>
      <pc:sldChg chg="delCm">
        <pc:chgData name="O'Grady,Megan A." userId="eb3c5694-36bb-42c4-9a35-b362d9b56637" providerId="ADAL" clId="{8475338C-C2D5-46C7-805A-59C50B6A7FBB}" dt="2024-03-26T19:05:04.530" v="20"/>
        <pc:sldMkLst>
          <pc:docMk/>
          <pc:sldMk cId="873808290" sldId="572"/>
        </pc:sldMkLst>
        <pc:extLst>
          <p:ext xmlns:p="http://schemas.openxmlformats.org/presentationml/2006/main" uri="{D6D511B9-2390-475A-947B-AFAB55BFBCF1}">
            <pc226:cmChg xmlns:pc226="http://schemas.microsoft.com/office/powerpoint/2022/06/main/command" chg="del">
              <pc226:chgData name="O'Grady,Megan A." userId="eb3c5694-36bb-42c4-9a35-b362d9b56637" providerId="ADAL" clId="{8475338C-C2D5-46C7-805A-59C50B6A7FBB}" dt="2024-03-26T19:05:04.530" v="20"/>
              <pc2:cmMkLst xmlns:pc2="http://schemas.microsoft.com/office/powerpoint/2019/9/main/command">
                <pc:docMk/>
                <pc:sldMk cId="873808290" sldId="572"/>
                <pc2:cmMk id="{D29643E9-DCC4-4322-A11C-80803F2A60A5}"/>
              </pc2:cmMkLst>
            </pc226:cmChg>
          </p:ext>
        </pc:extLst>
      </pc:sldChg>
      <pc:sldChg chg="modSp new mod">
        <pc:chgData name="O'Grady,Megan A." userId="eb3c5694-36bb-42c4-9a35-b362d9b56637" providerId="ADAL" clId="{8475338C-C2D5-46C7-805A-59C50B6A7FBB}" dt="2024-03-26T19:05:28.889" v="41" actId="20577"/>
        <pc:sldMkLst>
          <pc:docMk/>
          <pc:sldMk cId="3535858025" sldId="581"/>
        </pc:sldMkLst>
        <pc:spChg chg="mod">
          <ac:chgData name="O'Grady,Megan A." userId="eb3c5694-36bb-42c4-9a35-b362d9b56637" providerId="ADAL" clId="{8475338C-C2D5-46C7-805A-59C50B6A7FBB}" dt="2024-03-26T19:05:28.889" v="41" actId="20577"/>
          <ac:spMkLst>
            <pc:docMk/>
            <pc:sldMk cId="3535858025" sldId="581"/>
            <ac:spMk id="2" creationId="{6A2697B0-C7A3-BBF6-05EA-65B10D8F62C3}"/>
          </ac:spMkLst>
        </pc:spChg>
      </pc:sldChg>
      <pc:sldChg chg="add del">
        <pc:chgData name="O'Grady,Megan A." userId="eb3c5694-36bb-42c4-9a35-b362d9b56637" providerId="ADAL" clId="{8475338C-C2D5-46C7-805A-59C50B6A7FBB}" dt="2024-03-26T19:05:57.623" v="44"/>
        <pc:sldMkLst>
          <pc:docMk/>
          <pc:sldMk cId="3543158195" sldId="582"/>
        </pc:sldMkLst>
      </pc:sldChg>
      <pc:sldChg chg="add del">
        <pc:chgData name="O'Grady,Megan A." userId="eb3c5694-36bb-42c4-9a35-b362d9b56637" providerId="ADAL" clId="{8475338C-C2D5-46C7-805A-59C50B6A7FBB}" dt="2024-03-26T19:05:57.623" v="44"/>
        <pc:sldMkLst>
          <pc:docMk/>
          <pc:sldMk cId="700200122" sldId="583"/>
        </pc:sldMkLst>
      </pc:sldChg>
    </pc:docChg>
  </pc:docChgLst>
  <pc:docChgLst>
    <pc:chgData name="Liu,Yang" userId="cd9661e6-3137-42f1-87ff-5a7379650a75" providerId="ADAL" clId="{6DC86461-5AC1-423B-A6C9-D46C9F5F0A94}"/>
    <pc:docChg chg="custSel modSld">
      <pc:chgData name="Liu,Yang" userId="cd9661e6-3137-42f1-87ff-5a7379650a75" providerId="ADAL" clId="{6DC86461-5AC1-423B-A6C9-D46C9F5F0A94}" dt="2024-03-20T03:27:59.880" v="33" actId="478"/>
      <pc:docMkLst>
        <pc:docMk/>
      </pc:docMkLst>
      <pc:sldChg chg="modSp mod">
        <pc:chgData name="Liu,Yang" userId="cd9661e6-3137-42f1-87ff-5a7379650a75" providerId="ADAL" clId="{6DC86461-5AC1-423B-A6C9-D46C9F5F0A94}" dt="2024-03-20T03:09:22.133" v="13" actId="20577"/>
        <pc:sldMkLst>
          <pc:docMk/>
          <pc:sldMk cId="921801352" sldId="418"/>
        </pc:sldMkLst>
        <pc:spChg chg="mod">
          <ac:chgData name="Liu,Yang" userId="cd9661e6-3137-42f1-87ff-5a7379650a75" providerId="ADAL" clId="{6DC86461-5AC1-423B-A6C9-D46C9F5F0A94}" dt="2024-03-20T03:09:22.133" v="13" actId="20577"/>
          <ac:spMkLst>
            <pc:docMk/>
            <pc:sldMk cId="921801352" sldId="418"/>
            <ac:spMk id="5" creationId="{832106E6-3D2A-9013-7EEA-CB16ADE1B8E0}"/>
          </ac:spMkLst>
        </pc:spChg>
      </pc:sldChg>
      <pc:sldChg chg="modSp mod">
        <pc:chgData name="Liu,Yang" userId="cd9661e6-3137-42f1-87ff-5a7379650a75" providerId="ADAL" clId="{6DC86461-5AC1-423B-A6C9-D46C9F5F0A94}" dt="2024-03-20T03:09:33.493" v="21" actId="20577"/>
        <pc:sldMkLst>
          <pc:docMk/>
          <pc:sldMk cId="2928976157" sldId="419"/>
        </pc:sldMkLst>
        <pc:spChg chg="mod">
          <ac:chgData name="Liu,Yang" userId="cd9661e6-3137-42f1-87ff-5a7379650a75" providerId="ADAL" clId="{6DC86461-5AC1-423B-A6C9-D46C9F5F0A94}" dt="2024-03-20T03:09:33.493" v="21" actId="20577"/>
          <ac:spMkLst>
            <pc:docMk/>
            <pc:sldMk cId="2928976157" sldId="419"/>
            <ac:spMk id="5" creationId="{FB16A234-3B53-0125-74A7-E368A3B84CC7}"/>
          </ac:spMkLst>
        </pc:spChg>
      </pc:sldChg>
      <pc:sldChg chg="modSp mod">
        <pc:chgData name="Liu,Yang" userId="cd9661e6-3137-42f1-87ff-5a7379650a75" providerId="ADAL" clId="{6DC86461-5AC1-423B-A6C9-D46C9F5F0A94}" dt="2024-03-20T03:09:28.247" v="17" actId="20577"/>
        <pc:sldMkLst>
          <pc:docMk/>
          <pc:sldMk cId="1861357442" sldId="434"/>
        </pc:sldMkLst>
        <pc:spChg chg="mod">
          <ac:chgData name="Liu,Yang" userId="cd9661e6-3137-42f1-87ff-5a7379650a75" providerId="ADAL" clId="{6DC86461-5AC1-423B-A6C9-D46C9F5F0A94}" dt="2024-03-20T03:09:28.247" v="17" actId="20577"/>
          <ac:spMkLst>
            <pc:docMk/>
            <pc:sldMk cId="1861357442" sldId="434"/>
            <ac:spMk id="9" creationId="{EECC2BE1-9437-C5FF-B579-06E9CC8BF51B}"/>
          </ac:spMkLst>
        </pc:spChg>
      </pc:sldChg>
      <pc:sldChg chg="delSp modSp mod">
        <pc:chgData name="Liu,Yang" userId="cd9661e6-3137-42f1-87ff-5a7379650a75" providerId="ADAL" clId="{6DC86461-5AC1-423B-A6C9-D46C9F5F0A94}" dt="2024-03-20T03:27:53.132" v="32" actId="478"/>
        <pc:sldMkLst>
          <pc:docMk/>
          <pc:sldMk cId="4281453757" sldId="467"/>
        </pc:sldMkLst>
        <pc:spChg chg="del mod">
          <ac:chgData name="Liu,Yang" userId="cd9661e6-3137-42f1-87ff-5a7379650a75" providerId="ADAL" clId="{6DC86461-5AC1-423B-A6C9-D46C9F5F0A94}" dt="2024-03-20T03:27:53.132" v="32" actId="478"/>
          <ac:spMkLst>
            <pc:docMk/>
            <pc:sldMk cId="4281453757" sldId="467"/>
            <ac:spMk id="2" creationId="{07F03ACD-7F8A-4C2D-EC5E-F3A52C2F94FE}"/>
          </ac:spMkLst>
        </pc:spChg>
      </pc:sldChg>
      <pc:sldChg chg="modSp mod">
        <pc:chgData name="Liu,Yang" userId="cd9661e6-3137-42f1-87ff-5a7379650a75" providerId="ADAL" clId="{6DC86461-5AC1-423B-A6C9-D46C9F5F0A94}" dt="2024-03-20T03:09:48.070" v="27" actId="20577"/>
        <pc:sldMkLst>
          <pc:docMk/>
          <pc:sldMk cId="1696883297" sldId="505"/>
        </pc:sldMkLst>
        <pc:spChg chg="mod">
          <ac:chgData name="Liu,Yang" userId="cd9661e6-3137-42f1-87ff-5a7379650a75" providerId="ADAL" clId="{6DC86461-5AC1-423B-A6C9-D46C9F5F0A94}" dt="2024-03-20T03:09:48.070" v="27" actId="20577"/>
          <ac:spMkLst>
            <pc:docMk/>
            <pc:sldMk cId="1696883297" sldId="505"/>
            <ac:spMk id="6" creationId="{247BD1AF-27DA-F626-692B-CBDC0B4FA1C0}"/>
          </ac:spMkLst>
        </pc:spChg>
      </pc:sldChg>
      <pc:sldChg chg="modSp mod">
        <pc:chgData name="Liu,Yang" userId="cd9661e6-3137-42f1-87ff-5a7379650a75" providerId="ADAL" clId="{6DC86461-5AC1-423B-A6C9-D46C9F5F0A94}" dt="2024-03-20T03:09:39.807" v="23" actId="20577"/>
        <pc:sldMkLst>
          <pc:docMk/>
          <pc:sldMk cId="3270763222" sldId="525"/>
        </pc:sldMkLst>
        <pc:spChg chg="mod">
          <ac:chgData name="Liu,Yang" userId="cd9661e6-3137-42f1-87ff-5a7379650a75" providerId="ADAL" clId="{6DC86461-5AC1-423B-A6C9-D46C9F5F0A94}" dt="2024-03-20T03:09:39.807" v="23" actId="20577"/>
          <ac:spMkLst>
            <pc:docMk/>
            <pc:sldMk cId="3270763222" sldId="525"/>
            <ac:spMk id="4" creationId="{8DE27DFA-FFCB-9B82-440F-798331FAA27C}"/>
          </ac:spMkLst>
        </pc:spChg>
      </pc:sldChg>
      <pc:sldChg chg="modSp mod">
        <pc:chgData name="Liu,Yang" userId="cd9661e6-3137-42f1-87ff-5a7379650a75" providerId="ADAL" clId="{6DC86461-5AC1-423B-A6C9-D46C9F5F0A94}" dt="2024-03-20T03:09:52.303" v="29" actId="20577"/>
        <pc:sldMkLst>
          <pc:docMk/>
          <pc:sldMk cId="3675109008" sldId="541"/>
        </pc:sldMkLst>
        <pc:spChg chg="mod">
          <ac:chgData name="Liu,Yang" userId="cd9661e6-3137-42f1-87ff-5a7379650a75" providerId="ADAL" clId="{6DC86461-5AC1-423B-A6C9-D46C9F5F0A94}" dt="2024-03-20T03:09:52.303" v="29" actId="20577"/>
          <ac:spMkLst>
            <pc:docMk/>
            <pc:sldMk cId="3675109008" sldId="541"/>
            <ac:spMk id="7" creationId="{A380071C-521B-B110-62E1-FEF0B6439B5B}"/>
          </ac:spMkLst>
        </pc:spChg>
      </pc:sldChg>
      <pc:sldChg chg="delSp mod">
        <pc:chgData name="Liu,Yang" userId="cd9661e6-3137-42f1-87ff-5a7379650a75" providerId="ADAL" clId="{6DC86461-5AC1-423B-A6C9-D46C9F5F0A94}" dt="2024-03-20T03:17:16.968" v="30" actId="478"/>
        <pc:sldMkLst>
          <pc:docMk/>
          <pc:sldMk cId="1826153528" sldId="546"/>
        </pc:sldMkLst>
        <pc:spChg chg="del">
          <ac:chgData name="Liu,Yang" userId="cd9661e6-3137-42f1-87ff-5a7379650a75" providerId="ADAL" clId="{6DC86461-5AC1-423B-A6C9-D46C9F5F0A94}" dt="2024-03-20T03:17:16.968" v="30" actId="478"/>
          <ac:spMkLst>
            <pc:docMk/>
            <pc:sldMk cId="1826153528" sldId="546"/>
            <ac:spMk id="8" creationId="{6BC66F18-8440-D6D6-F2A7-0215D0B0B02E}"/>
          </ac:spMkLst>
        </pc:spChg>
      </pc:sldChg>
      <pc:sldChg chg="modSp mod">
        <pc:chgData name="Liu,Yang" userId="cd9661e6-3137-42f1-87ff-5a7379650a75" providerId="ADAL" clId="{6DC86461-5AC1-423B-A6C9-D46C9F5F0A94}" dt="2024-03-20T03:09:08.154" v="7" actId="20577"/>
        <pc:sldMkLst>
          <pc:docMk/>
          <pc:sldMk cId="1878194739" sldId="557"/>
        </pc:sldMkLst>
        <pc:spChg chg="mod">
          <ac:chgData name="Liu,Yang" userId="cd9661e6-3137-42f1-87ff-5a7379650a75" providerId="ADAL" clId="{6DC86461-5AC1-423B-A6C9-D46C9F5F0A94}" dt="2024-03-20T03:09:08.154" v="7" actId="20577"/>
          <ac:spMkLst>
            <pc:docMk/>
            <pc:sldMk cId="1878194739" sldId="557"/>
            <ac:spMk id="8" creationId="{6BC66F18-8440-D6D6-F2A7-0215D0B0B02E}"/>
          </ac:spMkLst>
        </pc:spChg>
      </pc:sldChg>
      <pc:sldChg chg="modSp mod">
        <pc:chgData name="Liu,Yang" userId="cd9661e6-3137-42f1-87ff-5a7379650a75" providerId="ADAL" clId="{6DC86461-5AC1-423B-A6C9-D46C9F5F0A94}" dt="2024-03-20T03:09:44.148" v="25" actId="20577"/>
        <pc:sldMkLst>
          <pc:docMk/>
          <pc:sldMk cId="932282294" sldId="570"/>
        </pc:sldMkLst>
        <pc:spChg chg="mod">
          <ac:chgData name="Liu,Yang" userId="cd9661e6-3137-42f1-87ff-5a7379650a75" providerId="ADAL" clId="{6DC86461-5AC1-423B-A6C9-D46C9F5F0A94}" dt="2024-03-20T03:09:44.148" v="25" actId="20577"/>
          <ac:spMkLst>
            <pc:docMk/>
            <pc:sldMk cId="932282294" sldId="570"/>
            <ac:spMk id="6" creationId="{247BD1AF-27DA-F626-692B-CBDC0B4FA1C0}"/>
          </ac:spMkLst>
        </pc:spChg>
      </pc:sldChg>
      <pc:sldChg chg="modSp mod">
        <pc:chgData name="Liu,Yang" userId="cd9661e6-3137-42f1-87ff-5a7379650a75" providerId="ADAL" clId="{6DC86461-5AC1-423B-A6C9-D46C9F5F0A94}" dt="2024-03-20T03:09:12.867" v="9" actId="20577"/>
        <pc:sldMkLst>
          <pc:docMk/>
          <pc:sldMk cId="1569678972" sldId="571"/>
        </pc:sldMkLst>
        <pc:spChg chg="mod">
          <ac:chgData name="Liu,Yang" userId="cd9661e6-3137-42f1-87ff-5a7379650a75" providerId="ADAL" clId="{6DC86461-5AC1-423B-A6C9-D46C9F5F0A94}" dt="2024-03-20T03:09:12.867" v="9" actId="20577"/>
          <ac:spMkLst>
            <pc:docMk/>
            <pc:sldMk cId="1569678972" sldId="571"/>
            <ac:spMk id="8" creationId="{56AD5D48-FE7F-0446-E72E-AB1555C148C0}"/>
          </ac:spMkLst>
        </pc:spChg>
      </pc:sldChg>
      <pc:sldChg chg="modSp mod">
        <pc:chgData name="Liu,Yang" userId="cd9661e6-3137-42f1-87ff-5a7379650a75" providerId="ADAL" clId="{6DC86461-5AC1-423B-A6C9-D46C9F5F0A94}" dt="2024-03-20T03:08:36.673" v="5" actId="20577"/>
        <pc:sldMkLst>
          <pc:docMk/>
          <pc:sldMk cId="873808290" sldId="572"/>
        </pc:sldMkLst>
        <pc:spChg chg="mod">
          <ac:chgData name="Liu,Yang" userId="cd9661e6-3137-42f1-87ff-5a7379650a75" providerId="ADAL" clId="{6DC86461-5AC1-423B-A6C9-D46C9F5F0A94}" dt="2024-03-20T03:08:36.673" v="5" actId="20577"/>
          <ac:spMkLst>
            <pc:docMk/>
            <pc:sldMk cId="873808290" sldId="572"/>
            <ac:spMk id="8" creationId="{480DEB81-A18F-E4B1-DAE9-891C68F9970B}"/>
          </ac:spMkLst>
        </pc:spChg>
      </pc:sldChg>
      <pc:sldChg chg="delSp mod">
        <pc:chgData name="Liu,Yang" userId="cd9661e6-3137-42f1-87ff-5a7379650a75" providerId="ADAL" clId="{6DC86461-5AC1-423B-A6C9-D46C9F5F0A94}" dt="2024-03-20T03:27:59.880" v="33" actId="478"/>
        <pc:sldMkLst>
          <pc:docMk/>
          <pc:sldMk cId="3857201501" sldId="580"/>
        </pc:sldMkLst>
        <pc:spChg chg="del">
          <ac:chgData name="Liu,Yang" userId="cd9661e6-3137-42f1-87ff-5a7379650a75" providerId="ADAL" clId="{6DC86461-5AC1-423B-A6C9-D46C9F5F0A94}" dt="2024-03-20T03:27:59.880" v="33" actId="478"/>
          <ac:spMkLst>
            <pc:docMk/>
            <pc:sldMk cId="3857201501" sldId="580"/>
            <ac:spMk id="2" creationId="{9A8DA209-B051-584C-D245-77A064FBBC8A}"/>
          </ac:spMkLst>
        </pc:spChg>
      </pc:sldChg>
    </pc:docChg>
  </pc:docChgLst>
  <pc:docChgLst>
    <pc:chgData name="Guerette,Christine E." userId="5a3c7fcc-11d9-449a-8833-8c5c0717fde8" providerId="ADAL" clId="{F151F579-891F-4D35-A613-8BC6E73EF14A}"/>
    <pc:docChg chg="modSld">
      <pc:chgData name="Guerette,Christine E." userId="5a3c7fcc-11d9-449a-8833-8c5c0717fde8" providerId="ADAL" clId="{F151F579-891F-4D35-A613-8BC6E73EF14A}" dt="2024-03-22T19:02:36.642" v="18" actId="27918"/>
      <pc:docMkLst>
        <pc:docMk/>
      </pc:docMkLst>
      <pc:sldChg chg="mod modShow">
        <pc:chgData name="Guerette,Christine E." userId="5a3c7fcc-11d9-449a-8833-8c5c0717fde8" providerId="ADAL" clId="{F151F579-891F-4D35-A613-8BC6E73EF14A}" dt="2024-03-20T19:52:33.707" v="6" actId="729"/>
        <pc:sldMkLst>
          <pc:docMk/>
          <pc:sldMk cId="4281453757" sldId="467"/>
        </pc:sldMkLst>
      </pc:sldChg>
      <pc:sldChg chg="mod">
        <pc:chgData name="Guerette,Christine E." userId="5a3c7fcc-11d9-449a-8833-8c5c0717fde8" providerId="ADAL" clId="{F151F579-891F-4D35-A613-8BC6E73EF14A}" dt="2024-03-22T19:02:36.642" v="18" actId="27918"/>
        <pc:sldMkLst>
          <pc:docMk/>
          <pc:sldMk cId="101752323" sldId="536"/>
        </pc:sldMkLst>
      </pc:sldChg>
      <pc:sldChg chg="modSp mod">
        <pc:chgData name="Guerette,Christine E." userId="5a3c7fcc-11d9-449a-8833-8c5c0717fde8" providerId="ADAL" clId="{F151F579-891F-4D35-A613-8BC6E73EF14A}" dt="2024-03-20T19:54:56.011" v="16" actId="20577"/>
        <pc:sldMkLst>
          <pc:docMk/>
          <pc:sldMk cId="1332490198" sldId="559"/>
        </pc:sldMkLst>
        <pc:spChg chg="mod">
          <ac:chgData name="Guerette,Christine E." userId="5a3c7fcc-11d9-449a-8833-8c5c0717fde8" providerId="ADAL" clId="{F151F579-891F-4D35-A613-8BC6E73EF14A}" dt="2024-03-20T19:54:56.011" v="16" actId="20577"/>
          <ac:spMkLst>
            <pc:docMk/>
            <pc:sldMk cId="1332490198" sldId="559"/>
            <ac:spMk id="8" creationId="{71B8E2A7-7F1D-5052-10F1-5B4F99D637B5}"/>
          </ac:spMkLst>
        </pc:spChg>
      </pc:sldChg>
      <pc:sldChg chg="modSp mod">
        <pc:chgData name="Guerette,Christine E." userId="5a3c7fcc-11d9-449a-8833-8c5c0717fde8" providerId="ADAL" clId="{F151F579-891F-4D35-A613-8BC6E73EF14A}" dt="2024-03-20T19:52:05.389" v="5" actId="6549"/>
        <pc:sldMkLst>
          <pc:docMk/>
          <pc:sldMk cId="932282294" sldId="570"/>
        </pc:sldMkLst>
        <pc:spChg chg="mod">
          <ac:chgData name="Guerette,Christine E." userId="5a3c7fcc-11d9-449a-8833-8c5c0717fde8" providerId="ADAL" clId="{F151F579-891F-4D35-A613-8BC6E73EF14A}" dt="2024-03-20T19:52:05.389" v="5" actId="6549"/>
          <ac:spMkLst>
            <pc:docMk/>
            <pc:sldMk cId="932282294" sldId="570"/>
            <ac:spMk id="8" creationId="{71B8E2A7-7F1D-5052-10F1-5B4F99D637B5}"/>
          </ac:spMkLst>
        </pc:spChg>
      </pc:sldChg>
      <pc:sldChg chg="mod modShow">
        <pc:chgData name="Guerette,Christine E." userId="5a3c7fcc-11d9-449a-8833-8c5c0717fde8" providerId="ADAL" clId="{F151F579-891F-4D35-A613-8BC6E73EF14A}" dt="2024-03-20T19:53:28.273" v="8" actId="729"/>
        <pc:sldMkLst>
          <pc:docMk/>
          <pc:sldMk cId="3857201501" sldId="580"/>
        </pc:sldMkLst>
      </pc:sldChg>
    </pc:docChg>
  </pc:docChgLst>
  <pc:docChgLst>
    <pc:chgData name="Liu,Yang" userId="cd9661e6-3137-42f1-87ff-5a7379650a75" providerId="ADAL" clId="{4870DBFA-C48F-432C-AC3D-1B8620053509}"/>
    <pc:docChg chg="modSld">
      <pc:chgData name="Liu,Yang" userId="cd9661e6-3137-42f1-87ff-5a7379650a75" providerId="ADAL" clId="{4870DBFA-C48F-432C-AC3D-1B8620053509}" dt="2024-05-29T20:47:16.702" v="5" actId="27918"/>
      <pc:docMkLst>
        <pc:docMk/>
      </pc:docMkLst>
      <pc:sldChg chg="mod">
        <pc:chgData name="Liu,Yang" userId="cd9661e6-3137-42f1-87ff-5a7379650a75" providerId="ADAL" clId="{4870DBFA-C48F-432C-AC3D-1B8620053509}" dt="2024-05-29T20:47:16.702" v="5" actId="27918"/>
        <pc:sldMkLst>
          <pc:docMk/>
          <pc:sldMk cId="4052829047" sldId="532"/>
        </pc:sldMkLst>
      </pc:sldChg>
    </pc:docChg>
  </pc:docChgLst>
  <pc:docChgLst>
    <pc:chgData name="Guerette,Christine E." userId="5a3c7fcc-11d9-449a-8833-8c5c0717fde8" providerId="ADAL" clId="{AC016DC3-4155-4C5F-92AF-725B40AB884F}"/>
    <pc:docChg chg="undo redo custSel addSld modSld">
      <pc:chgData name="Guerette,Christine E." userId="5a3c7fcc-11d9-449a-8833-8c5c0717fde8" providerId="ADAL" clId="{AC016DC3-4155-4C5F-92AF-725B40AB884F}" dt="2024-03-19T20:33:30.206" v="1058" actId="113"/>
      <pc:docMkLst>
        <pc:docMk/>
      </pc:docMkLst>
      <pc:sldChg chg="modSp mod">
        <pc:chgData name="Guerette,Christine E." userId="5a3c7fcc-11d9-449a-8833-8c5c0717fde8" providerId="ADAL" clId="{AC016DC3-4155-4C5F-92AF-725B40AB884F}" dt="2024-03-19T19:38:17.944" v="338" actId="13926"/>
        <pc:sldMkLst>
          <pc:docMk/>
          <pc:sldMk cId="466378027" sldId="452"/>
        </pc:sldMkLst>
        <pc:spChg chg="mod">
          <ac:chgData name="Guerette,Christine E." userId="5a3c7fcc-11d9-449a-8833-8c5c0717fde8" providerId="ADAL" clId="{AC016DC3-4155-4C5F-92AF-725B40AB884F}" dt="2024-03-19T19:38:17.944" v="338" actId="13926"/>
          <ac:spMkLst>
            <pc:docMk/>
            <pc:sldMk cId="466378027" sldId="452"/>
            <ac:spMk id="16" creationId="{6CF4DAC1-7EE1-89AE-FEE2-8F3E53CC0936}"/>
          </ac:spMkLst>
        </pc:spChg>
      </pc:sldChg>
      <pc:sldChg chg="modSp mod addCm">
        <pc:chgData name="Guerette,Christine E." userId="5a3c7fcc-11d9-449a-8833-8c5c0717fde8" providerId="ADAL" clId="{AC016DC3-4155-4C5F-92AF-725B40AB884F}" dt="2024-03-19T20:07:11.248" v="538"/>
        <pc:sldMkLst>
          <pc:docMk/>
          <pc:sldMk cId="4281453757" sldId="467"/>
        </pc:sldMkLst>
        <pc:graphicFrameChg chg="mod">
          <ac:chgData name="Guerette,Christine E." userId="5a3c7fcc-11d9-449a-8833-8c5c0717fde8" providerId="ADAL" clId="{AC016DC3-4155-4C5F-92AF-725B40AB884F}" dt="2024-03-19T20:07:11.248" v="538"/>
          <ac:graphicFrameMkLst>
            <pc:docMk/>
            <pc:sldMk cId="4281453757" sldId="467"/>
            <ac:graphicFrameMk id="8"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59:27.343" v="461"/>
              <pc2:cmMkLst xmlns:pc2="http://schemas.microsoft.com/office/powerpoint/2019/9/main/command">
                <pc:docMk/>
                <pc:sldMk cId="4281453757" sldId="467"/>
                <pc2:cmMk id="{471DED9B-64F4-4DD6-933B-2EB922E89483}"/>
              </pc2:cmMkLst>
            </pc226:cmChg>
            <pc226:cmChg xmlns:pc226="http://schemas.microsoft.com/office/powerpoint/2022/06/main/command" chg="add">
              <pc226:chgData name="Guerette,Christine E." userId="5a3c7fcc-11d9-449a-8833-8c5c0717fde8" providerId="ADAL" clId="{AC016DC3-4155-4C5F-92AF-725B40AB884F}" dt="2024-03-19T20:06:29.527" v="532"/>
              <pc2:cmMkLst xmlns:pc2="http://schemas.microsoft.com/office/powerpoint/2019/9/main/command">
                <pc:docMk/>
                <pc:sldMk cId="4281453757" sldId="467"/>
                <pc2:cmMk id="{25536AFF-6CA4-4E68-8389-2EB2775BF8BE}"/>
              </pc2:cmMkLst>
            </pc226:cmChg>
          </p:ext>
        </pc:extLst>
      </pc:sldChg>
      <pc:sldChg chg="modSp mod modAnim addCm delCm modCm">
        <pc:chgData name="Guerette,Christine E." userId="5a3c7fcc-11d9-449a-8833-8c5c0717fde8" providerId="ADAL" clId="{AC016DC3-4155-4C5F-92AF-725B40AB884F}" dt="2024-03-19T19:54:33.601" v="444" actId="13926"/>
        <pc:sldMkLst>
          <pc:docMk/>
          <pc:sldMk cId="3142045567" sldId="510"/>
        </pc:sldMkLst>
        <pc:spChg chg="mod">
          <ac:chgData name="Guerette,Christine E." userId="5a3c7fcc-11d9-449a-8833-8c5c0717fde8" providerId="ADAL" clId="{AC016DC3-4155-4C5F-92AF-725B40AB884F}" dt="2024-03-19T19:54:33.601" v="444" actId="13926"/>
          <ac:spMkLst>
            <pc:docMk/>
            <pc:sldMk cId="3142045567" sldId="510"/>
            <ac:spMk id="13" creationId="{8B8924BC-2AC0-B27A-039C-26C682460ED5}"/>
          </ac:spMkLst>
        </pc:spChg>
        <pc:cxnChg chg="mod">
          <ac:chgData name="Guerette,Christine E." userId="5a3c7fcc-11d9-449a-8833-8c5c0717fde8" providerId="ADAL" clId="{AC016DC3-4155-4C5F-92AF-725B40AB884F}" dt="2024-03-19T18:52:07.492" v="47" actId="14100"/>
          <ac:cxnSpMkLst>
            <pc:docMk/>
            <pc:sldMk cId="3142045567" sldId="510"/>
            <ac:cxnSpMk id="11" creationId="{427EB158-1849-4191-347F-FCC16CC1AF5A}"/>
          </ac:cxnSpMkLst>
        </pc:cxnChg>
        <pc:extLst>
          <p:ext xmlns:p="http://schemas.openxmlformats.org/presentationml/2006/main" uri="{D6D511B9-2390-475A-947B-AFAB55BFBCF1}">
            <pc226:cmChg xmlns:pc226="http://schemas.microsoft.com/office/powerpoint/2022/06/main/command" chg="add del">
              <pc226:chgData name="Guerette,Christine E." userId="5a3c7fcc-11d9-449a-8833-8c5c0717fde8" providerId="ADAL" clId="{AC016DC3-4155-4C5F-92AF-725B40AB884F}" dt="2024-03-19T18:53:54.058" v="66"/>
              <pc2:cmMkLst xmlns:pc2="http://schemas.microsoft.com/office/powerpoint/2019/9/main/command">
                <pc:docMk/>
                <pc:sldMk cId="3142045567" sldId="510"/>
                <pc2:cmMk id="{317C4D2D-F119-4502-926A-ADE84BE31D3D}"/>
              </pc2:cmMkLst>
            </pc226:cmChg>
            <pc226:cmChg xmlns:pc226="http://schemas.microsoft.com/office/powerpoint/2022/06/main/command" chg="add del">
              <pc226:chgData name="Guerette,Christine E." userId="5a3c7fcc-11d9-449a-8833-8c5c0717fde8" providerId="ADAL" clId="{AC016DC3-4155-4C5F-92AF-725B40AB884F}" dt="2024-03-19T18:53:53.440" v="65"/>
              <pc2:cmMkLst xmlns:pc2="http://schemas.microsoft.com/office/powerpoint/2019/9/main/command">
                <pc:docMk/>
                <pc:sldMk cId="3142045567" sldId="510"/>
                <pc2:cmMk id="{1B91E076-6342-4022-B69F-028A2AB17355}"/>
              </pc2:cmMkLst>
            </pc226:cmChg>
            <pc226:cmChg xmlns:pc226="http://schemas.microsoft.com/office/powerpoint/2022/06/main/command" chg="add del mod">
              <pc226:chgData name="Guerette,Christine E." userId="5a3c7fcc-11d9-449a-8833-8c5c0717fde8" providerId="ADAL" clId="{AC016DC3-4155-4C5F-92AF-725B40AB884F}" dt="2024-03-19T18:54:07" v="68"/>
              <pc2:cmMkLst xmlns:pc2="http://schemas.microsoft.com/office/powerpoint/2019/9/main/command">
                <pc:docMk/>
                <pc:sldMk cId="3142045567" sldId="510"/>
                <pc2:cmMk id="{F34A3DC0-B5D5-464E-AAC3-490EA3737114}"/>
              </pc2:cmMkLst>
            </pc226:cmChg>
            <pc226:cmChg xmlns:pc226="http://schemas.microsoft.com/office/powerpoint/2022/06/main/command" chg="add del">
              <pc226:chgData name="Guerette,Christine E." userId="5a3c7fcc-11d9-449a-8833-8c5c0717fde8" providerId="ADAL" clId="{AC016DC3-4155-4C5F-92AF-725B40AB884F}" dt="2024-03-19T18:53:52.539" v="63"/>
              <pc2:cmMkLst xmlns:pc2="http://schemas.microsoft.com/office/powerpoint/2019/9/main/command">
                <pc:docMk/>
                <pc:sldMk cId="3142045567" sldId="510"/>
                <pc2:cmMk id="{226743C9-D1DC-483E-AA2D-3D3CA3942A43}"/>
              </pc2:cmMkLst>
            </pc226:cmChg>
          </p:ext>
        </pc:extLst>
      </pc:sldChg>
      <pc:sldChg chg="modSp addCm">
        <pc:chgData name="Guerette,Christine E." userId="5a3c7fcc-11d9-449a-8833-8c5c0717fde8" providerId="ADAL" clId="{AC016DC3-4155-4C5F-92AF-725B40AB884F}" dt="2024-03-19T19:13:18.962" v="118" actId="692"/>
        <pc:sldMkLst>
          <pc:docMk/>
          <pc:sldMk cId="854221480" sldId="512"/>
        </pc:sldMkLst>
        <pc:graphicFrameChg chg="mod">
          <ac:chgData name="Guerette,Christine E." userId="5a3c7fcc-11d9-449a-8833-8c5c0717fde8" providerId="ADAL" clId="{AC016DC3-4155-4C5F-92AF-725B40AB884F}" dt="2024-03-19T19:13:18.962" v="118" actId="692"/>
          <ac:graphicFrameMkLst>
            <pc:docMk/>
            <pc:sldMk cId="854221480" sldId="512"/>
            <ac:graphicFrameMk id="9"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12:13.413" v="106"/>
              <pc2:cmMkLst xmlns:pc2="http://schemas.microsoft.com/office/powerpoint/2019/9/main/command">
                <pc:docMk/>
                <pc:sldMk cId="854221480" sldId="512"/>
                <pc2:cmMk id="{A4F8185B-CACC-4013-AFCC-6B7DB618A976}"/>
              </pc2:cmMkLst>
            </pc226:cmChg>
          </p:ext>
        </pc:extLst>
      </pc:sldChg>
      <pc:sldChg chg="modSp mod addCm">
        <pc:chgData name="Guerette,Christine E." userId="5a3c7fcc-11d9-449a-8833-8c5c0717fde8" providerId="ADAL" clId="{AC016DC3-4155-4C5F-92AF-725B40AB884F}" dt="2024-03-19T19:11:40.351" v="105" actId="692"/>
        <pc:sldMkLst>
          <pc:docMk/>
          <pc:sldMk cId="1110730649" sldId="514"/>
        </pc:sldMkLst>
        <pc:spChg chg="mod">
          <ac:chgData name="Guerette,Christine E." userId="5a3c7fcc-11d9-449a-8833-8c5c0717fde8" providerId="ADAL" clId="{AC016DC3-4155-4C5F-92AF-725B40AB884F}" dt="2024-03-19T19:07:36.689" v="93" actId="6549"/>
          <ac:spMkLst>
            <pc:docMk/>
            <pc:sldMk cId="1110730649" sldId="514"/>
            <ac:spMk id="7" creationId="{48F36B50-A142-4431-B8C5-98FAA1B0322B}"/>
          </ac:spMkLst>
        </pc:spChg>
        <pc:graphicFrameChg chg="mod">
          <ac:chgData name="Guerette,Christine E." userId="5a3c7fcc-11d9-449a-8833-8c5c0717fde8" providerId="ADAL" clId="{AC016DC3-4155-4C5F-92AF-725B40AB884F}" dt="2024-03-19T19:11:40.351" v="105" actId="692"/>
          <ac:graphicFrameMkLst>
            <pc:docMk/>
            <pc:sldMk cId="1110730649" sldId="514"/>
            <ac:graphicFrameMk id="8" creationId="{F289AAE6-7A92-45FC-B2D2-6867EBC14CCC}"/>
          </ac:graphicFrameMkLst>
        </pc:graphicFrame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11:13.843" v="103"/>
              <pc2:cmMkLst xmlns:pc2="http://schemas.microsoft.com/office/powerpoint/2019/9/main/command">
                <pc:docMk/>
                <pc:sldMk cId="1110730649" sldId="514"/>
                <pc2:cmMk id="{7C0C4D58-2987-479A-A5C9-3309421DBEEB}"/>
              </pc2:cmMkLst>
            </pc226:cmChg>
            <pc226:cmChg xmlns:pc226="http://schemas.microsoft.com/office/powerpoint/2022/06/main/command" chg="add">
              <pc226:chgData name="Guerette,Christine E." userId="5a3c7fcc-11d9-449a-8833-8c5c0717fde8" providerId="ADAL" clId="{AC016DC3-4155-4C5F-92AF-725B40AB884F}" dt="2024-03-19T19:06:53.705" v="89"/>
              <pc2:cmMkLst xmlns:pc2="http://schemas.microsoft.com/office/powerpoint/2019/9/main/command">
                <pc:docMk/>
                <pc:sldMk cId="1110730649" sldId="514"/>
                <pc2:cmMk id="{438C28BD-A713-44AC-93B7-82A9964E23E6}"/>
              </pc2:cmMkLst>
            </pc226:cmChg>
          </p:ext>
        </pc:extLst>
      </pc:sldChg>
      <pc:sldChg chg="modSp addCm">
        <pc:chgData name="Guerette,Christine E." userId="5a3c7fcc-11d9-449a-8833-8c5c0717fde8" providerId="ADAL" clId="{AC016DC3-4155-4C5F-92AF-725B40AB884F}" dt="2024-03-19T19:10:20.230" v="100"/>
        <pc:sldMkLst>
          <pc:docMk/>
          <pc:sldMk cId="100445597" sldId="516"/>
        </pc:sldMkLst>
        <pc:graphicFrameChg chg="mod">
          <ac:chgData name="Guerette,Christine E." userId="5a3c7fcc-11d9-449a-8833-8c5c0717fde8" providerId="ADAL" clId="{AC016DC3-4155-4C5F-92AF-725B40AB884F}" dt="2024-03-19T19:09:29.599" v="99"/>
          <ac:graphicFrameMkLst>
            <pc:docMk/>
            <pc:sldMk cId="100445597" sldId="516"/>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10:20.230" v="100"/>
              <pc2:cmMkLst xmlns:pc2="http://schemas.microsoft.com/office/powerpoint/2019/9/main/command">
                <pc:docMk/>
                <pc:sldMk cId="100445597" sldId="516"/>
                <pc2:cmMk id="{721EA2D4-E3BC-426B-935B-41C0B4122777}"/>
              </pc2:cmMkLst>
            </pc226:cmChg>
          </p:ext>
        </pc:extLst>
      </pc:sldChg>
      <pc:sldChg chg="modNotesTx">
        <pc:chgData name="Guerette,Christine E." userId="5a3c7fcc-11d9-449a-8833-8c5c0717fde8" providerId="ADAL" clId="{AC016DC3-4155-4C5F-92AF-725B40AB884F}" dt="2024-03-19T19:27:20.856" v="295" actId="13926"/>
        <pc:sldMkLst>
          <pc:docMk/>
          <pc:sldMk cId="3744575443" sldId="518"/>
        </pc:sldMkLst>
      </pc:sldChg>
      <pc:sldChg chg="modSp addCm modCm">
        <pc:chgData name="Guerette,Christine E." userId="5a3c7fcc-11d9-449a-8833-8c5c0717fde8" providerId="ADAL" clId="{AC016DC3-4155-4C5F-92AF-725B40AB884F}" dt="2024-03-19T19:41:04.891" v="344"/>
        <pc:sldMkLst>
          <pc:docMk/>
          <pc:sldMk cId="3225538312" sldId="521"/>
        </pc:sldMkLst>
        <pc:graphicFrameChg chg="mod">
          <ac:chgData name="Guerette,Christine E." userId="5a3c7fcc-11d9-449a-8833-8c5c0717fde8" providerId="ADAL" clId="{AC016DC3-4155-4C5F-92AF-725B40AB884F}" dt="2024-03-19T19:40:45.279" v="342" actId="692"/>
          <ac:graphicFrameMkLst>
            <pc:docMk/>
            <pc:sldMk cId="3225538312" sldId="521"/>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add mod">
              <pc226:chgData name="Guerette,Christine E." userId="5a3c7fcc-11d9-449a-8833-8c5c0717fde8" providerId="ADAL" clId="{AC016DC3-4155-4C5F-92AF-725B40AB884F}" dt="2024-03-19T19:41:04.891" v="344"/>
              <pc2:cmMkLst xmlns:pc2="http://schemas.microsoft.com/office/powerpoint/2019/9/main/command">
                <pc:docMk/>
                <pc:sldMk cId="3225538312" sldId="521"/>
                <pc2:cmMk id="{2D115FF6-816B-49BE-90B5-6E28C4E2B098}"/>
              </pc2:cmMkLst>
            </pc226:cmChg>
          </p:ext>
        </pc:extLst>
      </pc:sldChg>
      <pc:sldChg chg="modSp mod addCm">
        <pc:chgData name="Guerette,Christine E." userId="5a3c7fcc-11d9-449a-8833-8c5c0717fde8" providerId="ADAL" clId="{AC016DC3-4155-4C5F-92AF-725B40AB884F}" dt="2024-03-19T19:54:20.228" v="442"/>
        <pc:sldMkLst>
          <pc:docMk/>
          <pc:sldMk cId="1040144586" sldId="526"/>
        </pc:sldMkLst>
        <pc:spChg chg="mod">
          <ac:chgData name="Guerette,Christine E." userId="5a3c7fcc-11d9-449a-8833-8c5c0717fde8" providerId="ADAL" clId="{AC016DC3-4155-4C5F-92AF-725B40AB884F}" dt="2024-03-19T19:54:00.118" v="441" actId="13926"/>
          <ac:spMkLst>
            <pc:docMk/>
            <pc:sldMk cId="1040144586" sldId="526"/>
            <ac:spMk id="3" creationId="{57857433-2FD0-71E1-BC90-2B124CD6FD6E}"/>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54:20.228" v="442"/>
              <pc2:cmMkLst xmlns:pc2="http://schemas.microsoft.com/office/powerpoint/2019/9/main/command">
                <pc:docMk/>
                <pc:sldMk cId="1040144586" sldId="526"/>
                <pc2:cmMk id="{68925A26-62B2-4BD4-A014-AA5D4B3E3F72}"/>
              </pc2:cmMkLst>
            </pc226:cmChg>
          </p:ext>
        </pc:extLst>
      </pc:sldChg>
      <pc:sldChg chg="modSp mod">
        <pc:chgData name="Guerette,Christine E." userId="5a3c7fcc-11d9-449a-8833-8c5c0717fde8" providerId="ADAL" clId="{AC016DC3-4155-4C5F-92AF-725B40AB884F}" dt="2024-03-19T19:57:18.859" v="456" actId="13926"/>
        <pc:sldMkLst>
          <pc:docMk/>
          <pc:sldMk cId="4052829047" sldId="532"/>
        </pc:sldMkLst>
        <pc:spChg chg="mod">
          <ac:chgData name="Guerette,Christine E." userId="5a3c7fcc-11d9-449a-8833-8c5c0717fde8" providerId="ADAL" clId="{AC016DC3-4155-4C5F-92AF-725B40AB884F}" dt="2024-03-19T19:57:18.859" v="456" actId="13926"/>
          <ac:spMkLst>
            <pc:docMk/>
            <pc:sldMk cId="4052829047" sldId="532"/>
            <ac:spMk id="15" creationId="{7C0E0B87-8801-7719-2009-933BF0AF72A2}"/>
          </ac:spMkLst>
        </pc:spChg>
      </pc:sldChg>
      <pc:sldChg chg="mod">
        <pc:chgData name="Guerette,Christine E." userId="5a3c7fcc-11d9-449a-8833-8c5c0717fde8" providerId="ADAL" clId="{AC016DC3-4155-4C5F-92AF-725B40AB884F}" dt="2024-03-19T18:59:41.339" v="74" actId="27918"/>
        <pc:sldMkLst>
          <pc:docMk/>
          <pc:sldMk cId="1978770480" sldId="534"/>
        </pc:sldMkLst>
      </pc:sldChg>
      <pc:sldChg chg="modSp addCm">
        <pc:chgData name="Guerette,Christine E." userId="5a3c7fcc-11d9-449a-8833-8c5c0717fde8" providerId="ADAL" clId="{AC016DC3-4155-4C5F-92AF-725B40AB884F}" dt="2024-03-19T19:26:22.059" v="272"/>
        <pc:sldMkLst>
          <pc:docMk/>
          <pc:sldMk cId="101752323" sldId="536"/>
        </pc:sldMkLst>
        <pc:graphicFrameChg chg="mod">
          <ac:chgData name="Guerette,Christine E." userId="5a3c7fcc-11d9-449a-8833-8c5c0717fde8" providerId="ADAL" clId="{AC016DC3-4155-4C5F-92AF-725B40AB884F}" dt="2024-03-19T19:25:57.993" v="271" actId="20577"/>
          <ac:graphicFrameMkLst>
            <pc:docMk/>
            <pc:sldMk cId="101752323" sldId="536"/>
            <ac:graphicFrameMk id="4" creationId="{66DD794A-4CC9-66AB-DAFD-A8FF51108C8F}"/>
          </ac:graphicFrameMkLst>
        </pc:graphicFrame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26:22.059" v="272"/>
              <pc2:cmMkLst xmlns:pc2="http://schemas.microsoft.com/office/powerpoint/2019/9/main/command">
                <pc:docMk/>
                <pc:sldMk cId="101752323" sldId="536"/>
                <pc2:cmMk id="{10056A1E-28DF-4830-A6EC-22117031B121}"/>
              </pc2:cmMkLst>
            </pc226:cmChg>
          </p:ext>
        </pc:extLst>
      </pc:sldChg>
      <pc:sldChg chg="modSp mod">
        <pc:chgData name="Guerette,Christine E." userId="5a3c7fcc-11d9-449a-8833-8c5c0717fde8" providerId="ADAL" clId="{AC016DC3-4155-4C5F-92AF-725B40AB884F}" dt="2024-03-19T20:15:31.324" v="991" actId="1076"/>
        <pc:sldMkLst>
          <pc:docMk/>
          <pc:sldMk cId="604642018" sldId="543"/>
        </pc:sldMkLst>
        <pc:cxnChg chg="mod">
          <ac:chgData name="Guerette,Christine E." userId="5a3c7fcc-11d9-449a-8833-8c5c0717fde8" providerId="ADAL" clId="{AC016DC3-4155-4C5F-92AF-725B40AB884F}" dt="2024-03-19T20:15:31.324" v="991" actId="1076"/>
          <ac:cxnSpMkLst>
            <pc:docMk/>
            <pc:sldMk cId="604642018" sldId="543"/>
            <ac:cxnSpMk id="11" creationId="{427EB158-1849-4191-347F-FCC16CC1AF5A}"/>
          </ac:cxnSpMkLst>
        </pc:cxnChg>
      </pc:sldChg>
      <pc:sldChg chg="modSp mod">
        <pc:chgData name="Guerette,Christine E." userId="5a3c7fcc-11d9-449a-8833-8c5c0717fde8" providerId="ADAL" clId="{AC016DC3-4155-4C5F-92AF-725B40AB884F}" dt="2024-03-19T20:15:19.825" v="990" actId="1076"/>
        <pc:sldMkLst>
          <pc:docMk/>
          <pc:sldMk cId="3111656215" sldId="544"/>
        </pc:sldMkLst>
        <pc:cxnChg chg="mod">
          <ac:chgData name="Guerette,Christine E." userId="5a3c7fcc-11d9-449a-8833-8c5c0717fde8" providerId="ADAL" clId="{AC016DC3-4155-4C5F-92AF-725B40AB884F}" dt="2024-03-19T20:15:19.825" v="990" actId="1076"/>
          <ac:cxnSpMkLst>
            <pc:docMk/>
            <pc:sldMk cId="3111656215" sldId="544"/>
            <ac:cxnSpMk id="11" creationId="{427EB158-1849-4191-347F-FCC16CC1AF5A}"/>
          </ac:cxnSpMkLst>
        </pc:cxnChg>
      </pc:sldChg>
      <pc:sldChg chg="modSp mod">
        <pc:chgData name="Guerette,Christine E." userId="5a3c7fcc-11d9-449a-8833-8c5c0717fde8" providerId="ADAL" clId="{AC016DC3-4155-4C5F-92AF-725B40AB884F}" dt="2024-03-19T20:15:13.247" v="989" actId="1076"/>
        <pc:sldMkLst>
          <pc:docMk/>
          <pc:sldMk cId="1389329670" sldId="545"/>
        </pc:sldMkLst>
        <pc:cxnChg chg="mod">
          <ac:chgData name="Guerette,Christine E." userId="5a3c7fcc-11d9-449a-8833-8c5c0717fde8" providerId="ADAL" clId="{AC016DC3-4155-4C5F-92AF-725B40AB884F}" dt="2024-03-19T20:15:13.247" v="989" actId="1076"/>
          <ac:cxnSpMkLst>
            <pc:docMk/>
            <pc:sldMk cId="1389329670" sldId="545"/>
            <ac:cxnSpMk id="11" creationId="{427EB158-1849-4191-347F-FCC16CC1AF5A}"/>
          </ac:cxnSpMkLst>
        </pc:cxnChg>
      </pc:sldChg>
      <pc:sldChg chg="modSp mod modShow addCm modNotesTx">
        <pc:chgData name="Guerette,Christine E." userId="5a3c7fcc-11d9-449a-8833-8c5c0717fde8" providerId="ADAL" clId="{AC016DC3-4155-4C5F-92AF-725B40AB884F}" dt="2024-03-19T20:33:30.206" v="1058" actId="113"/>
        <pc:sldMkLst>
          <pc:docMk/>
          <pc:sldMk cId="1878194739" sldId="557"/>
        </pc:sldMkLst>
        <pc:spChg chg="mod">
          <ac:chgData name="Guerette,Christine E." userId="5a3c7fcc-11d9-449a-8833-8c5c0717fde8" providerId="ADAL" clId="{AC016DC3-4155-4C5F-92AF-725B40AB884F}" dt="2024-03-19T20:33:13.388" v="1055" actId="113"/>
          <ac:spMkLst>
            <pc:docMk/>
            <pc:sldMk cId="1878194739" sldId="557"/>
            <ac:spMk id="2" creationId="{93782129-9C08-5A50-C9C3-DE9FD44C92DF}"/>
          </ac:spMkLst>
        </pc:spChg>
        <pc:spChg chg="mod">
          <ac:chgData name="Guerette,Christine E." userId="5a3c7fcc-11d9-449a-8833-8c5c0717fde8" providerId="ADAL" clId="{AC016DC3-4155-4C5F-92AF-725B40AB884F}" dt="2024-03-19T20:33:13.388" v="1055" actId="113"/>
          <ac:spMkLst>
            <pc:docMk/>
            <pc:sldMk cId="1878194739" sldId="557"/>
            <ac:spMk id="4" creationId="{2C105D8F-1A59-ABA1-85B4-8E149B3563C7}"/>
          </ac:spMkLst>
        </pc:spChg>
        <pc:spChg chg="mod">
          <ac:chgData name="Guerette,Christine E." userId="5a3c7fcc-11d9-449a-8833-8c5c0717fde8" providerId="ADAL" clId="{AC016DC3-4155-4C5F-92AF-725B40AB884F}" dt="2024-03-19T20:33:26.564" v="1057" actId="1076"/>
          <ac:spMkLst>
            <pc:docMk/>
            <pc:sldMk cId="1878194739" sldId="557"/>
            <ac:spMk id="5" creationId="{F7623551-3869-5F5C-052B-5C1C6056AC6E}"/>
          </ac:spMkLst>
        </pc:spChg>
        <pc:spChg chg="mod">
          <ac:chgData name="Guerette,Christine E." userId="5a3c7fcc-11d9-449a-8833-8c5c0717fde8" providerId="ADAL" clId="{AC016DC3-4155-4C5F-92AF-725B40AB884F}" dt="2024-03-19T20:33:13.388" v="1055" actId="113"/>
          <ac:spMkLst>
            <pc:docMk/>
            <pc:sldMk cId="1878194739" sldId="557"/>
            <ac:spMk id="6" creationId="{909F7BB2-C353-1F82-290E-616D1C775E6E}"/>
          </ac:spMkLst>
        </pc:spChg>
        <pc:spChg chg="mod">
          <ac:chgData name="Guerette,Christine E." userId="5a3c7fcc-11d9-449a-8833-8c5c0717fde8" providerId="ADAL" clId="{AC016DC3-4155-4C5F-92AF-725B40AB884F}" dt="2024-03-19T20:33:30.206" v="1058" actId="113"/>
          <ac:spMkLst>
            <pc:docMk/>
            <pc:sldMk cId="1878194739" sldId="557"/>
            <ac:spMk id="11" creationId="{E38E7D16-2F11-B9E0-E6AF-DD969B05FC79}"/>
          </ac:spMkLst>
        </pc:spChg>
        <pc:spChg chg="mod">
          <ac:chgData name="Guerette,Christine E." userId="5a3c7fcc-11d9-449a-8833-8c5c0717fde8" providerId="ADAL" clId="{AC016DC3-4155-4C5F-92AF-725B40AB884F}" dt="2024-03-19T20:33:18.048" v="1056" actId="14100"/>
          <ac:spMkLst>
            <pc:docMk/>
            <pc:sldMk cId="1878194739" sldId="557"/>
            <ac:spMk id="13" creationId="{718F6B6F-90C9-D694-2B83-14D3B4F4C0F9}"/>
          </ac:spMkLst>
        </pc:spChg>
        <pc:spChg chg="mod">
          <ac:chgData name="Guerette,Christine E." userId="5a3c7fcc-11d9-449a-8833-8c5c0717fde8" providerId="ADAL" clId="{AC016DC3-4155-4C5F-92AF-725B40AB884F}" dt="2024-03-19T19:47:20.408" v="357" actId="20577"/>
          <ac:spMkLst>
            <pc:docMk/>
            <pc:sldMk cId="1878194739" sldId="557"/>
            <ac:spMk id="15" creationId="{043C3CD5-BEA4-575A-BCAF-E2026B8EFD1C}"/>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48:11.486" v="382"/>
              <pc2:cmMkLst xmlns:pc2="http://schemas.microsoft.com/office/powerpoint/2019/9/main/command">
                <pc:docMk/>
                <pc:sldMk cId="1878194739" sldId="557"/>
                <pc2:cmMk id="{740897F8-0B92-4572-B335-B73CF5C7C8FC}"/>
              </pc2:cmMkLst>
            </pc226:cmChg>
          </p:ext>
        </pc:extLst>
      </pc:sldChg>
      <pc:sldChg chg="modSp mod addCm delCm modCm">
        <pc:chgData name="Guerette,Christine E." userId="5a3c7fcc-11d9-449a-8833-8c5c0717fde8" providerId="ADAL" clId="{AC016DC3-4155-4C5F-92AF-725B40AB884F}" dt="2024-03-19T19:56:13.090" v="453"/>
        <pc:sldMkLst>
          <pc:docMk/>
          <pc:sldMk cId="1332490198" sldId="559"/>
        </pc:sldMkLst>
        <pc:spChg chg="mod">
          <ac:chgData name="Guerette,Christine E." userId="5a3c7fcc-11d9-449a-8833-8c5c0717fde8" providerId="ADAL" clId="{AC016DC3-4155-4C5F-92AF-725B40AB884F}" dt="2024-03-19T19:55:58.569" v="452" actId="20577"/>
          <ac:spMkLst>
            <pc:docMk/>
            <pc:sldMk cId="1332490198" sldId="559"/>
            <ac:spMk id="8" creationId="{71B8E2A7-7F1D-5052-10F1-5B4F99D637B5}"/>
          </ac:spMkLst>
        </pc:spChg>
        <pc:extLst>
          <p:ext xmlns:p="http://schemas.openxmlformats.org/presentationml/2006/main" uri="{D6D511B9-2390-475A-947B-AFAB55BFBCF1}">
            <pc226:cmChg xmlns:pc226="http://schemas.microsoft.com/office/powerpoint/2022/06/main/command" chg="add mod">
              <pc226:chgData name="Guerette,Christine E." userId="5a3c7fcc-11d9-449a-8833-8c5c0717fde8" providerId="ADAL" clId="{AC016DC3-4155-4C5F-92AF-725B40AB884F}" dt="2024-03-19T19:56:13.090" v="453"/>
              <pc2:cmMkLst xmlns:pc2="http://schemas.microsoft.com/office/powerpoint/2019/9/main/command">
                <pc:docMk/>
                <pc:sldMk cId="1332490198" sldId="559"/>
                <pc2:cmMk id="{0F4B626A-ADA0-4A2E-BA40-00D9B504342E}"/>
              </pc2:cmMkLst>
            </pc226:cmChg>
            <pc226:cmChg xmlns:pc226="http://schemas.microsoft.com/office/powerpoint/2022/06/main/command" chg="add del">
              <pc226:chgData name="Guerette,Christine E." userId="5a3c7fcc-11d9-449a-8833-8c5c0717fde8" providerId="ADAL" clId="{AC016DC3-4155-4C5F-92AF-725B40AB884F}" dt="2024-03-19T19:55:13.129" v="445"/>
              <pc2:cmMkLst xmlns:pc2="http://schemas.microsoft.com/office/powerpoint/2019/9/main/command">
                <pc:docMk/>
                <pc:sldMk cId="1332490198" sldId="559"/>
                <pc2:cmMk id="{541C8782-78D8-4BC9-B077-93016271964E}"/>
              </pc2:cmMkLst>
            </pc226:cmChg>
            <pc226:cmChg xmlns:pc226="http://schemas.microsoft.com/office/powerpoint/2022/06/main/command" chg="add">
              <pc226:chgData name="Guerette,Christine E." userId="5a3c7fcc-11d9-449a-8833-8c5c0717fde8" providerId="ADAL" clId="{AC016DC3-4155-4C5F-92AF-725B40AB884F}" dt="2024-03-19T19:55:47.031" v="446"/>
              <pc2:cmMkLst xmlns:pc2="http://schemas.microsoft.com/office/powerpoint/2019/9/main/command">
                <pc:docMk/>
                <pc:sldMk cId="1332490198" sldId="559"/>
                <pc2:cmMk id="{0A1863C4-36B7-4425-B813-2D0720A4CEE5}"/>
              </pc2:cmMkLst>
            </pc226:cmChg>
          </p:ext>
        </pc:extLst>
      </pc:sldChg>
      <pc:sldChg chg="modSp mod addCm">
        <pc:chgData name="Guerette,Christine E." userId="5a3c7fcc-11d9-449a-8833-8c5c0717fde8" providerId="ADAL" clId="{AC016DC3-4155-4C5F-92AF-725B40AB884F}" dt="2024-03-19T19:56:56.234" v="455" actId="13926"/>
        <pc:sldMkLst>
          <pc:docMk/>
          <pc:sldMk cId="849609028" sldId="560"/>
        </pc:sldMkLst>
        <pc:spChg chg="mod">
          <ac:chgData name="Guerette,Christine E." userId="5a3c7fcc-11d9-449a-8833-8c5c0717fde8" providerId="ADAL" clId="{AC016DC3-4155-4C5F-92AF-725B40AB884F}" dt="2024-03-19T19:56:56.234" v="455" actId="13926"/>
          <ac:spMkLst>
            <pc:docMk/>
            <pc:sldMk cId="849609028" sldId="560"/>
            <ac:spMk id="8" creationId="{71B8E2A7-7F1D-5052-10F1-5B4F99D637B5}"/>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56:52.354" v="454"/>
              <pc2:cmMkLst xmlns:pc2="http://schemas.microsoft.com/office/powerpoint/2019/9/main/command">
                <pc:docMk/>
                <pc:sldMk cId="849609028" sldId="560"/>
                <pc2:cmMk id="{12E4C9FF-10C9-4329-9140-DF74F0D4D41D}"/>
              </pc2:cmMkLst>
            </pc226:cmChg>
          </p:ext>
        </pc:extLst>
      </pc:sldChg>
      <pc:sldChg chg="modSp mod addCm">
        <pc:chgData name="Guerette,Christine E." userId="5a3c7fcc-11d9-449a-8833-8c5c0717fde8" providerId="ADAL" clId="{AC016DC3-4155-4C5F-92AF-725B40AB884F}" dt="2024-03-19T19:57:47.082" v="458" actId="13926"/>
        <pc:sldMkLst>
          <pc:docMk/>
          <pc:sldMk cId="4129562152" sldId="567"/>
        </pc:sldMkLst>
        <pc:spChg chg="mod">
          <ac:chgData name="Guerette,Christine E." userId="5a3c7fcc-11d9-449a-8833-8c5c0717fde8" providerId="ADAL" clId="{AC016DC3-4155-4C5F-92AF-725B40AB884F}" dt="2024-03-19T19:57:47.082" v="458" actId="13926"/>
          <ac:spMkLst>
            <pc:docMk/>
            <pc:sldMk cId="4129562152" sldId="567"/>
            <ac:spMk id="8" creationId="{71B8E2A7-7F1D-5052-10F1-5B4F99D637B5}"/>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57:43.336" v="457"/>
              <pc2:cmMkLst xmlns:pc2="http://schemas.microsoft.com/office/powerpoint/2019/9/main/command">
                <pc:docMk/>
                <pc:sldMk cId="4129562152" sldId="567"/>
                <pc2:cmMk id="{0188F949-4F9E-4625-A4F7-4D0A340D5766}"/>
              </pc2:cmMkLst>
            </pc226:cmChg>
          </p:ext>
        </pc:extLst>
      </pc:sldChg>
      <pc:sldChg chg="modSp mod addCm">
        <pc:chgData name="Guerette,Christine E." userId="5a3c7fcc-11d9-449a-8833-8c5c0717fde8" providerId="ADAL" clId="{AC016DC3-4155-4C5F-92AF-725B40AB884F}" dt="2024-03-19T19:58:46.843" v="460"/>
        <pc:sldMkLst>
          <pc:docMk/>
          <pc:sldMk cId="2347728517" sldId="569"/>
        </pc:sldMkLst>
        <pc:spChg chg="mod">
          <ac:chgData name="Guerette,Christine E." userId="5a3c7fcc-11d9-449a-8833-8c5c0717fde8" providerId="ADAL" clId="{AC016DC3-4155-4C5F-92AF-725B40AB884F}" dt="2024-03-19T19:58:16.311" v="459" actId="20577"/>
          <ac:spMkLst>
            <pc:docMk/>
            <pc:sldMk cId="2347728517" sldId="569"/>
            <ac:spMk id="8" creationId="{71B8E2A7-7F1D-5052-10F1-5B4F99D637B5}"/>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58:46.843" v="460"/>
              <pc2:cmMkLst xmlns:pc2="http://schemas.microsoft.com/office/powerpoint/2019/9/main/command">
                <pc:docMk/>
                <pc:sldMk cId="2347728517" sldId="569"/>
                <pc2:cmMk id="{6FF0635C-093B-480C-9AC1-33D6C3479FD1}"/>
              </pc2:cmMkLst>
            </pc226:cmChg>
          </p:ext>
        </pc:extLst>
      </pc:sldChg>
      <pc:sldChg chg="modSp mod addCm">
        <pc:chgData name="Guerette,Christine E." userId="5a3c7fcc-11d9-449a-8833-8c5c0717fde8" providerId="ADAL" clId="{AC016DC3-4155-4C5F-92AF-725B40AB884F}" dt="2024-03-19T19:52:45.977" v="440" actId="20577"/>
        <pc:sldMkLst>
          <pc:docMk/>
          <pc:sldMk cId="932282294" sldId="570"/>
        </pc:sldMkLst>
        <pc:spChg chg="mod">
          <ac:chgData name="Guerette,Christine E." userId="5a3c7fcc-11d9-449a-8833-8c5c0717fde8" providerId="ADAL" clId="{AC016DC3-4155-4C5F-92AF-725B40AB884F}" dt="2024-03-19T19:52:45.977" v="440" actId="20577"/>
          <ac:spMkLst>
            <pc:docMk/>
            <pc:sldMk cId="932282294" sldId="570"/>
            <ac:spMk id="8" creationId="{71B8E2A7-7F1D-5052-10F1-5B4F99D637B5}"/>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50:40.550" v="392"/>
              <pc2:cmMkLst xmlns:pc2="http://schemas.microsoft.com/office/powerpoint/2019/9/main/command">
                <pc:docMk/>
                <pc:sldMk cId="932282294" sldId="570"/>
                <pc2:cmMk id="{98DFBD23-9424-462B-B50C-625CCA12DBF3}"/>
              </pc2:cmMkLst>
            </pc226:cmChg>
          </p:ext>
        </pc:extLst>
      </pc:sldChg>
      <pc:sldChg chg="modSp mod modShow addCm modNotesTx">
        <pc:chgData name="Guerette,Christine E." userId="5a3c7fcc-11d9-449a-8833-8c5c0717fde8" providerId="ADAL" clId="{AC016DC3-4155-4C5F-92AF-725B40AB884F}" dt="2024-03-19T20:33:03.194" v="1054" actId="14100"/>
        <pc:sldMkLst>
          <pc:docMk/>
          <pc:sldMk cId="1569678972" sldId="571"/>
        </pc:sldMkLst>
        <pc:spChg chg="mod">
          <ac:chgData name="Guerette,Christine E." userId="5a3c7fcc-11d9-449a-8833-8c5c0717fde8" providerId="ADAL" clId="{AC016DC3-4155-4C5F-92AF-725B40AB884F}" dt="2024-03-19T20:32:44.251" v="1045" actId="113"/>
          <ac:spMkLst>
            <pc:docMk/>
            <pc:sldMk cId="1569678972" sldId="571"/>
            <ac:spMk id="9" creationId="{4BB3C865-F284-AD5B-2018-1B20903C06DE}"/>
          </ac:spMkLst>
        </pc:spChg>
        <pc:spChg chg="mod">
          <ac:chgData name="Guerette,Christine E." userId="5a3c7fcc-11d9-449a-8833-8c5c0717fde8" providerId="ADAL" clId="{AC016DC3-4155-4C5F-92AF-725B40AB884F}" dt="2024-03-19T20:32:47.237" v="1046" actId="113"/>
          <ac:spMkLst>
            <pc:docMk/>
            <pc:sldMk cId="1569678972" sldId="571"/>
            <ac:spMk id="11" creationId="{47C04653-2E4C-C123-479A-3942F747629E}"/>
          </ac:spMkLst>
        </pc:spChg>
        <pc:spChg chg="mod">
          <ac:chgData name="Guerette,Christine E." userId="5a3c7fcc-11d9-449a-8833-8c5c0717fde8" providerId="ADAL" clId="{AC016DC3-4155-4C5F-92AF-725B40AB884F}" dt="2024-03-19T20:32:49.850" v="1047" actId="113"/>
          <ac:spMkLst>
            <pc:docMk/>
            <pc:sldMk cId="1569678972" sldId="571"/>
            <ac:spMk id="12" creationId="{D0B33002-0F4E-5C3E-D6EC-8258BB1DBE8D}"/>
          </ac:spMkLst>
        </pc:spChg>
        <pc:spChg chg="mod">
          <ac:chgData name="Guerette,Christine E." userId="5a3c7fcc-11d9-449a-8833-8c5c0717fde8" providerId="ADAL" clId="{AC016DC3-4155-4C5F-92AF-725B40AB884F}" dt="2024-03-19T19:47:35.118" v="368" actId="20577"/>
          <ac:spMkLst>
            <pc:docMk/>
            <pc:sldMk cId="1569678972" sldId="571"/>
            <ac:spMk id="15" creationId="{A8098B63-92FC-38EE-364A-00A17A0991EB}"/>
          </ac:spMkLst>
        </pc:spChg>
        <pc:spChg chg="mod">
          <ac:chgData name="Guerette,Christine E." userId="5a3c7fcc-11d9-449a-8833-8c5c0717fde8" providerId="ADAL" clId="{AC016DC3-4155-4C5F-92AF-725B40AB884F}" dt="2024-03-19T20:32:55.660" v="1050" actId="113"/>
          <ac:spMkLst>
            <pc:docMk/>
            <pc:sldMk cId="1569678972" sldId="571"/>
            <ac:spMk id="16" creationId="{F31E0679-F61F-2037-A50A-3D5C0FA62267}"/>
          </ac:spMkLst>
        </pc:spChg>
        <pc:spChg chg="mod">
          <ac:chgData name="Guerette,Christine E." userId="5a3c7fcc-11d9-449a-8833-8c5c0717fde8" providerId="ADAL" clId="{AC016DC3-4155-4C5F-92AF-725B40AB884F}" dt="2024-03-19T19:48:46.246" v="383" actId="113"/>
          <ac:spMkLst>
            <pc:docMk/>
            <pc:sldMk cId="1569678972" sldId="571"/>
            <ac:spMk id="17" creationId="{2A531790-89CD-4DF4-464F-89CC990D4194}"/>
          </ac:spMkLst>
        </pc:spChg>
        <pc:spChg chg="mod">
          <ac:chgData name="Guerette,Christine E." userId="5a3c7fcc-11d9-449a-8833-8c5c0717fde8" providerId="ADAL" clId="{AC016DC3-4155-4C5F-92AF-725B40AB884F}" dt="2024-03-19T20:33:03.194" v="1054" actId="14100"/>
          <ac:spMkLst>
            <pc:docMk/>
            <pc:sldMk cId="1569678972" sldId="571"/>
            <ac:spMk id="19" creationId="{03F0BF9D-0CCE-C7EC-3DEB-C1E54E5EB7E2}"/>
          </ac:spMkLst>
        </pc:spChg>
        <pc:spChg chg="mod">
          <ac:chgData name="Guerette,Christine E." userId="5a3c7fcc-11d9-449a-8833-8c5c0717fde8" providerId="ADAL" clId="{AC016DC3-4155-4C5F-92AF-725B40AB884F}" dt="2024-03-19T20:32:59.571" v="1052" actId="113"/>
          <ac:spMkLst>
            <pc:docMk/>
            <pc:sldMk cId="1569678972" sldId="571"/>
            <ac:spMk id="20" creationId="{BB611A6A-C40D-01F3-1BE1-2E8AAFDE5860}"/>
          </ac:spMkLst>
        </pc:spChg>
        <pc:extLst>
          <p:ext xmlns:p="http://schemas.openxmlformats.org/presentationml/2006/main" uri="{D6D511B9-2390-475A-947B-AFAB55BFBCF1}">
            <pc226:cmChg xmlns:pc226="http://schemas.microsoft.com/office/powerpoint/2022/06/main/command" chg="add">
              <pc226:chgData name="Guerette,Christine E." userId="5a3c7fcc-11d9-449a-8833-8c5c0717fde8" providerId="ADAL" clId="{AC016DC3-4155-4C5F-92AF-725B40AB884F}" dt="2024-03-19T19:49:05.349" v="384"/>
              <pc2:cmMkLst xmlns:pc2="http://schemas.microsoft.com/office/powerpoint/2019/9/main/command">
                <pc:docMk/>
                <pc:sldMk cId="1569678972" sldId="571"/>
                <pc2:cmMk id="{61A9DB5A-0926-4D9D-9EF6-C894E3FBFCEA}"/>
              </pc2:cmMkLst>
            </pc226:cmChg>
          </p:ext>
        </pc:extLst>
      </pc:sldChg>
      <pc:sldChg chg="modSp mod modNotesTx">
        <pc:chgData name="Guerette,Christine E." userId="5a3c7fcc-11d9-449a-8833-8c5c0717fde8" providerId="ADAL" clId="{AC016DC3-4155-4C5F-92AF-725B40AB884F}" dt="2024-03-19T20:32:34.172" v="1044" actId="1076"/>
        <pc:sldMkLst>
          <pc:docMk/>
          <pc:sldMk cId="873808290" sldId="572"/>
        </pc:sldMkLst>
        <pc:spChg chg="mod">
          <ac:chgData name="Guerette,Christine E." userId="5a3c7fcc-11d9-449a-8833-8c5c0717fde8" providerId="ADAL" clId="{AC016DC3-4155-4C5F-92AF-725B40AB884F}" dt="2024-03-19T20:32:04.172" v="1037" actId="113"/>
          <ac:spMkLst>
            <pc:docMk/>
            <pc:sldMk cId="873808290" sldId="572"/>
            <ac:spMk id="4" creationId="{D467E815-1631-77A9-6B4E-893FE4EDF63A}"/>
          </ac:spMkLst>
        </pc:spChg>
        <pc:spChg chg="mod">
          <ac:chgData name="Guerette,Christine E." userId="5a3c7fcc-11d9-449a-8833-8c5c0717fde8" providerId="ADAL" clId="{AC016DC3-4155-4C5F-92AF-725B40AB884F}" dt="2024-03-19T20:32:08.195" v="1038" actId="113"/>
          <ac:spMkLst>
            <pc:docMk/>
            <pc:sldMk cId="873808290" sldId="572"/>
            <ac:spMk id="5" creationId="{D040B738-10EF-AD78-9ADB-4B632811AA4F}"/>
          </ac:spMkLst>
        </pc:spChg>
        <pc:spChg chg="mod">
          <ac:chgData name="Guerette,Christine E." userId="5a3c7fcc-11d9-449a-8833-8c5c0717fde8" providerId="ADAL" clId="{AC016DC3-4155-4C5F-92AF-725B40AB884F}" dt="2024-03-19T20:32:34.172" v="1044" actId="1076"/>
          <ac:spMkLst>
            <pc:docMk/>
            <pc:sldMk cId="873808290" sldId="572"/>
            <ac:spMk id="6" creationId="{C172F900-42F9-8405-3D65-B6323E452101}"/>
          </ac:spMkLst>
        </pc:spChg>
        <pc:spChg chg="mod">
          <ac:chgData name="Guerette,Christine E." userId="5a3c7fcc-11d9-449a-8833-8c5c0717fde8" providerId="ADAL" clId="{AC016DC3-4155-4C5F-92AF-725B40AB884F}" dt="2024-03-19T20:27:50.151" v="994" actId="113"/>
          <ac:spMkLst>
            <pc:docMk/>
            <pc:sldMk cId="873808290" sldId="572"/>
            <ac:spMk id="9" creationId="{C467E57D-1F7F-8F59-3448-875A23C1AC08}"/>
          </ac:spMkLst>
        </pc:spChg>
        <pc:spChg chg="mod">
          <ac:chgData name="Guerette,Christine E." userId="5a3c7fcc-11d9-449a-8833-8c5c0717fde8" providerId="ADAL" clId="{AC016DC3-4155-4C5F-92AF-725B40AB884F}" dt="2024-03-19T20:27:56.181" v="995" actId="113"/>
          <ac:spMkLst>
            <pc:docMk/>
            <pc:sldMk cId="873808290" sldId="572"/>
            <ac:spMk id="11" creationId="{62F3DA54-BFBB-56FB-D079-F443CABF2179}"/>
          </ac:spMkLst>
        </pc:spChg>
        <pc:spChg chg="mod">
          <ac:chgData name="Guerette,Christine E." userId="5a3c7fcc-11d9-449a-8833-8c5c0717fde8" providerId="ADAL" clId="{AC016DC3-4155-4C5F-92AF-725B40AB884F}" dt="2024-03-19T20:32:13.926" v="1040" actId="14100"/>
          <ac:spMkLst>
            <pc:docMk/>
            <pc:sldMk cId="873808290" sldId="572"/>
            <ac:spMk id="13" creationId="{226EED14-81BE-5CFA-453B-A74B0B772563}"/>
          </ac:spMkLst>
        </pc:spChg>
        <pc:spChg chg="mod">
          <ac:chgData name="Guerette,Christine E." userId="5a3c7fcc-11d9-449a-8833-8c5c0717fde8" providerId="ADAL" clId="{AC016DC3-4155-4C5F-92AF-725B40AB884F}" dt="2024-03-19T19:47:52.860" v="381" actId="20577"/>
          <ac:spMkLst>
            <pc:docMk/>
            <pc:sldMk cId="873808290" sldId="572"/>
            <ac:spMk id="15" creationId="{1B636B58-BE7B-9D0B-660A-04EFF94EAF9F}"/>
          </ac:spMkLst>
        </pc:spChg>
        <pc:graphicFrameChg chg="mod">
          <ac:chgData name="Guerette,Christine E." userId="5a3c7fcc-11d9-449a-8833-8c5c0717fde8" providerId="ADAL" clId="{AC016DC3-4155-4C5F-92AF-725B40AB884F}" dt="2024-03-19T20:32:23.856" v="1041" actId="14100"/>
          <ac:graphicFrameMkLst>
            <pc:docMk/>
            <pc:sldMk cId="873808290" sldId="572"/>
            <ac:graphicFrameMk id="7" creationId="{49A9A48E-2FF2-FC37-2EA9-2F9E22047C08}"/>
          </ac:graphicFrameMkLst>
        </pc:graphicFrameChg>
      </pc:sldChg>
      <pc:sldChg chg="modSp add mod">
        <pc:chgData name="Guerette,Christine E." userId="5a3c7fcc-11d9-449a-8833-8c5c0717fde8" providerId="ADAL" clId="{AC016DC3-4155-4C5F-92AF-725B40AB884F}" dt="2024-03-19T20:17:34.897" v="993" actId="20577"/>
        <pc:sldMkLst>
          <pc:docMk/>
          <pc:sldMk cId="3857201501" sldId="580"/>
        </pc:sldMkLst>
        <pc:spChg chg="mod">
          <ac:chgData name="Guerette,Christine E." userId="5a3c7fcc-11d9-449a-8833-8c5c0717fde8" providerId="ADAL" clId="{AC016DC3-4155-4C5F-92AF-725B40AB884F}" dt="2024-03-19T20:03:37.304" v="512" actId="20577"/>
          <ac:spMkLst>
            <pc:docMk/>
            <pc:sldMk cId="3857201501" sldId="580"/>
            <ac:spMk id="9" creationId="{01C37A50-3E14-F283-6AD5-4A3F2850AC7A}"/>
          </ac:spMkLst>
        </pc:spChg>
        <pc:spChg chg="mod">
          <ac:chgData name="Guerette,Christine E." userId="5a3c7fcc-11d9-449a-8833-8c5c0717fde8" providerId="ADAL" clId="{AC016DC3-4155-4C5F-92AF-725B40AB884F}" dt="2024-03-19T20:17:34.897" v="993" actId="20577"/>
          <ac:spMkLst>
            <pc:docMk/>
            <pc:sldMk cId="3857201501" sldId="580"/>
            <ac:spMk id="10" creationId="{117EFA42-5CF1-FF95-B142-660A6F32AA3E}"/>
          </ac:spMkLst>
        </pc:spChg>
        <pc:graphicFrameChg chg="mod">
          <ac:chgData name="Guerette,Christine E." userId="5a3c7fcc-11d9-449a-8833-8c5c0717fde8" providerId="ADAL" clId="{AC016DC3-4155-4C5F-92AF-725B40AB884F}" dt="2024-03-19T20:05:29.848" v="531"/>
          <ac:graphicFrameMkLst>
            <pc:docMk/>
            <pc:sldMk cId="3857201501" sldId="580"/>
            <ac:graphicFrameMk id="8" creationId="{5D6E4AB5-9629-1CE1-FEB1-CC0B49B7738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FE_BB47CF7F.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SRV-IT-COMMED\HSR\Projects\PFS-2015\Young%20Adult%20Statewide%20Survey\YASS%20Phase%20II%20Results\Copy%20of%20UConn%20Health%20Young%20Adults%20Statewide%20Survey%20Summary%20Data%208.3.2020.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204_5FCAD9D.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218_6109E03.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206_DF31AFD3.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221_52CF7D06.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214_F1914377.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214_F19143771.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207_41481A2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21C_9DF22C21.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https://uchc-my.sharepoint.com/personal/thuillier_uchc_edu/Documents/CPES/updated5ct_overdose.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241_A52FF678.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208_D43C25B8.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_209_C041CF08.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_1AE_A08B7C65.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_244_E5E8395D.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_1FD_253C2AAD.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https://uchc-my.sharepoint.com/personal/thuillier_uchc_edu/Documents/CPES/updated5ct_overdose.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https://uchc-my.sharepoint.com/personal/thuillier_uchc_edu/Documents/CPES/updated5ct_overdose.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https://uchc-my.sharepoint.com/personal/thuillier_uchc_edu/Documents/CPES/updated5ct_overdose.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216_75F1A430.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_20D_C2F3E2D6.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_1D3_D95403B4.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21A_532FA0E0.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200_32EA62A8.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21F_240A1AE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201_A7B5FFD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_202_42346799.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220_B9781B17.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package" Target="../embeddings/Microsoft_Excel_Worksheet_23C_341541A2.xlsx"/></Relationships>
</file>

<file path=ppt/charts/_rels/chartEx2.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package" Target="../embeddings/Microsoft_Excel_Worksheet_22D_622C9F0F.xlsx"/></Relationships>
</file>

<file path=ppt/charts/_rels/chartEx3.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Microsoft_Excel_Worksheet_23B_424FFA4C.xlsx"/></Relationships>
</file>

<file path=ppt/charts/_rels/chartEx4.xml.rels><?xml version="1.0" encoding="UTF-8" standalone="yes"?>
<Relationships xmlns="http://schemas.openxmlformats.org/package/2006/relationships"><Relationship Id="rId3" Type="http://schemas.microsoft.com/office/2011/relationships/chartColorStyle" Target="colors31.xml"/><Relationship Id="rId2" Type="http://schemas.microsoft.com/office/2011/relationships/chartStyle" Target="style31.xml"/><Relationship Id="rId1" Type="http://schemas.openxmlformats.org/officeDocument/2006/relationships/package" Target="../embeddings/Microsoft_Excel_Worksheet_222_CE8CD57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359491316221"/>
          <c:y val="8.5405206477105464E-2"/>
          <c:w val="0.82690485431461591"/>
          <c:h val="0.91256508096381805"/>
        </c:manualLayout>
      </c:layout>
      <c:barChart>
        <c:barDir val="bar"/>
        <c:grouping val="clustered"/>
        <c:varyColors val="0"/>
        <c:ser>
          <c:idx val="0"/>
          <c:order val="0"/>
          <c:tx>
            <c:strRef>
              <c:f>Sheet1!$B$1</c:f>
              <c:strCache>
                <c:ptCount val="1"/>
                <c:pt idx="0">
                  <c:v>Connecticut</c:v>
                </c:pt>
              </c:strCache>
            </c:strRef>
          </c:tx>
          <c:spPr>
            <a:solidFill>
              <a:srgbClr val="86C658"/>
            </a:solidFill>
            <a:ln>
              <a:solidFill>
                <a:srgbClr val="5600D5"/>
              </a:solidFill>
            </a:ln>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3-E9D0-4A3D-BD74-8232CD3CE93E}"/>
              </c:ext>
            </c:extLst>
          </c:dPt>
          <c:dPt>
            <c:idx val="1"/>
            <c:invertIfNegative val="0"/>
            <c:bubble3D val="0"/>
            <c:extLst>
              <c:ext xmlns:c16="http://schemas.microsoft.com/office/drawing/2014/chart" uri="{C3380CC4-5D6E-409C-BE32-E72D297353CC}">
                <c16:uniqueId val="{00000004-E9D0-4A3D-BD74-8232CD3CE93E}"/>
              </c:ext>
            </c:extLst>
          </c:dPt>
          <c:dPt>
            <c:idx val="3"/>
            <c:invertIfNegative val="0"/>
            <c:bubble3D val="0"/>
            <c:extLst>
              <c:ext xmlns:c16="http://schemas.microsoft.com/office/drawing/2014/chart" uri="{C3380CC4-5D6E-409C-BE32-E72D297353CC}">
                <c16:uniqueId val="{00000002-63CB-4526-A394-CEF8908B335B}"/>
              </c:ext>
            </c:extLst>
          </c:dPt>
          <c:dPt>
            <c:idx val="4"/>
            <c:invertIfNegative val="0"/>
            <c:bubble3D val="0"/>
            <c:extLst>
              <c:ext xmlns:c16="http://schemas.microsoft.com/office/drawing/2014/chart" uri="{C3380CC4-5D6E-409C-BE32-E72D297353CC}">
                <c16:uniqueId val="{00000009-76EC-4521-B411-C3E4D5F8CC36}"/>
              </c:ext>
            </c:extLst>
          </c:dPt>
          <c:dPt>
            <c:idx val="5"/>
            <c:invertIfNegative val="0"/>
            <c:bubble3D val="0"/>
            <c:extLst>
              <c:ext xmlns:c16="http://schemas.microsoft.com/office/drawing/2014/chart" uri="{C3380CC4-5D6E-409C-BE32-E72D297353CC}">
                <c16:uniqueId val="{0000000B-76EC-4521-B411-C3E4D5F8CC36}"/>
              </c:ext>
            </c:extLst>
          </c:dPt>
          <c:dPt>
            <c:idx val="6"/>
            <c:invertIfNegative val="0"/>
            <c:bubble3D val="0"/>
            <c:extLst>
              <c:ext xmlns:c16="http://schemas.microsoft.com/office/drawing/2014/chart" uri="{C3380CC4-5D6E-409C-BE32-E72D297353CC}">
                <c16:uniqueId val="{00000005-7CC7-48B3-B959-E0CC3F073254}"/>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Past Year
Heroin</c:v>
                </c:pt>
                <c:pt idx="1">
                  <c:v>Past Year
Cocaine </c:v>
                </c:pt>
                <c:pt idx="2">
                  <c:v>Past Year Pain
Reliever Misuse</c:v>
                </c:pt>
                <c:pt idx="3">
                  <c:v>Past Month
Marijuana </c:v>
                </c:pt>
                <c:pt idx="4">
                  <c:v>Past Month
Tobacco Product</c:v>
                </c:pt>
                <c:pt idx="5">
                  <c:v>Past Month
Binge Drinking</c:v>
                </c:pt>
                <c:pt idx="6">
                  <c:v>Past Month
Alcohol</c:v>
                </c:pt>
              </c:strCache>
            </c:strRef>
          </c:cat>
          <c:val>
            <c:numRef>
              <c:f>Sheet1!$B$2:$B$8</c:f>
              <c:numCache>
                <c:formatCode>General</c:formatCode>
                <c:ptCount val="7"/>
                <c:pt idx="0">
                  <c:v>0.4</c:v>
                </c:pt>
                <c:pt idx="1">
                  <c:v>2.1</c:v>
                </c:pt>
                <c:pt idx="2">
                  <c:v>2.7</c:v>
                </c:pt>
                <c:pt idx="3">
                  <c:v>14.9</c:v>
                </c:pt>
                <c:pt idx="4">
                  <c:v>16.5</c:v>
                </c:pt>
                <c:pt idx="5">
                  <c:v>21.9</c:v>
                </c:pt>
                <c:pt idx="6">
                  <c:v>56.5</c:v>
                </c:pt>
              </c:numCache>
            </c:numRef>
          </c:val>
          <c:extLst>
            <c:ext xmlns:c16="http://schemas.microsoft.com/office/drawing/2014/chart" uri="{C3380CC4-5D6E-409C-BE32-E72D297353CC}">
              <c16:uniqueId val="{00000000-E9D0-4A3D-BD74-8232CD3CE93E}"/>
            </c:ext>
          </c:extLst>
        </c:ser>
        <c:ser>
          <c:idx val="1"/>
          <c:order val="1"/>
          <c:tx>
            <c:strRef>
              <c:f>Sheet1!$C$1</c:f>
              <c:strCache>
                <c:ptCount val="1"/>
                <c:pt idx="0">
                  <c:v>US</c:v>
                </c:pt>
              </c:strCache>
            </c:strRef>
          </c:tx>
          <c:spPr>
            <a:solidFill>
              <a:srgbClr val="000E2F"/>
            </a:solidFill>
            <a:ln>
              <a:solidFill>
                <a:srgbClr val="002060"/>
              </a:solidFill>
            </a:ln>
            <a:effectLst>
              <a:outerShdw blurRad="50800" dist="38100" dir="18900000" algn="bl" rotWithShape="0">
                <a:prstClr val="black">
                  <a:alpha val="40000"/>
                </a:prstClr>
              </a:outerShdw>
            </a:effectLst>
          </c:spPr>
          <c:invertIfNegative val="0"/>
          <c:dLbls>
            <c:dLbl>
              <c:idx val="6"/>
              <c:layout>
                <c:manualLayout>
                  <c:x val="0"/>
                  <c:y val="-7.3527723135893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CB-4526-A394-CEF8908B335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Past Year
Heroin</c:v>
                </c:pt>
                <c:pt idx="1">
                  <c:v>Past Year
Cocaine </c:v>
                </c:pt>
                <c:pt idx="2">
                  <c:v>Past Year Pain
Reliever Misuse</c:v>
                </c:pt>
                <c:pt idx="3">
                  <c:v>Past Month
Marijuana </c:v>
                </c:pt>
                <c:pt idx="4">
                  <c:v>Past Month
Tobacco Product</c:v>
                </c:pt>
                <c:pt idx="5">
                  <c:v>Past Month
Binge Drinking</c:v>
                </c:pt>
                <c:pt idx="6">
                  <c:v>Past Month
Alcohol</c:v>
                </c:pt>
              </c:strCache>
            </c:strRef>
          </c:cat>
          <c:val>
            <c:numRef>
              <c:f>Sheet1!$C$2:$C$8</c:f>
              <c:numCache>
                <c:formatCode>General</c:formatCode>
                <c:ptCount val="7"/>
                <c:pt idx="0">
                  <c:v>0.4</c:v>
                </c:pt>
                <c:pt idx="1">
                  <c:v>1.8</c:v>
                </c:pt>
                <c:pt idx="2">
                  <c:v>3.1</c:v>
                </c:pt>
                <c:pt idx="3">
                  <c:v>14.1</c:v>
                </c:pt>
                <c:pt idx="4">
                  <c:v>19.100000000000001</c:v>
                </c:pt>
                <c:pt idx="5">
                  <c:v>21.7</c:v>
                </c:pt>
                <c:pt idx="6">
                  <c:v>48.1</c:v>
                </c:pt>
              </c:numCache>
            </c:numRef>
          </c:val>
          <c:extLst>
            <c:ext xmlns:c16="http://schemas.microsoft.com/office/drawing/2014/chart" uri="{C3380CC4-5D6E-409C-BE32-E72D297353CC}">
              <c16:uniqueId val="{00000006-562E-499E-A89C-0CE030DB2CF8}"/>
            </c:ext>
          </c:extLst>
        </c:ser>
        <c:dLbls>
          <c:dLblPos val="outEnd"/>
          <c:showLegendKey val="0"/>
          <c:showVal val="1"/>
          <c:showCatName val="0"/>
          <c:showSerName val="0"/>
          <c:showPercent val="0"/>
          <c:showBubbleSize val="0"/>
        </c:dLbls>
        <c:gapWidth val="219"/>
        <c:axId val="299883648"/>
        <c:axId val="295739968"/>
      </c:barChart>
      <c:catAx>
        <c:axId val="299883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50" b="1" i="0" u="none" strike="noStrike" kern="1200" baseline="0">
                <a:solidFill>
                  <a:srgbClr val="002060"/>
                </a:solidFill>
                <a:latin typeface="Calibri" panose="020F0502020204030204" pitchFamily="34" charset="0"/>
                <a:ea typeface="+mn-ea"/>
                <a:cs typeface="+mn-cs"/>
              </a:defRPr>
            </a:pPr>
            <a:endParaRPr lang="en-US"/>
          </a:p>
        </c:txPr>
        <c:crossAx val="295739968"/>
        <c:crosses val="autoZero"/>
        <c:auto val="1"/>
        <c:lblAlgn val="ctr"/>
        <c:lblOffset val="100"/>
        <c:noMultiLvlLbl val="0"/>
      </c:catAx>
      <c:valAx>
        <c:axId val="295739968"/>
        <c:scaling>
          <c:orientation val="minMax"/>
          <c:max val="100"/>
        </c:scaling>
        <c:delete val="1"/>
        <c:axPos val="b"/>
        <c:numFmt formatCode="0" sourceLinked="0"/>
        <c:majorTickMark val="none"/>
        <c:minorTickMark val="none"/>
        <c:tickLblPos val="nextTo"/>
        <c:crossAx val="299883648"/>
        <c:crosses val="autoZero"/>
        <c:crossBetween val="between"/>
      </c:valAx>
      <c:spPr>
        <a:noFill/>
        <a:ln>
          <a:noFill/>
        </a:ln>
        <a:effectLst/>
      </c:spPr>
    </c:plotArea>
    <c:legend>
      <c:legendPos val="t"/>
      <c:layout>
        <c:manualLayout>
          <c:xMode val="edge"/>
          <c:yMode val="edge"/>
          <c:x val="0.40278599476210958"/>
          <c:y val="1.4759432865886728E-2"/>
          <c:w val="0.20671281149279802"/>
          <c:h val="6.8003964201799244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14'!$B$3</c:f>
              <c:strCache>
                <c:ptCount val="1"/>
                <c:pt idx="0">
                  <c:v>Responses</c:v>
                </c:pt>
              </c:strCache>
            </c:strRef>
          </c:tx>
          <c:spPr>
            <a:solidFill>
              <a:srgbClr val="000E2F"/>
            </a:solidFill>
            <a:ln>
              <a:noFill/>
              <a:prstDash val="solid"/>
            </a:ln>
            <a:effectLst>
              <a:outerShdw blurRad="50800" dist="38100" dir="18900000" algn="bl" rotWithShape="0">
                <a:prstClr val="black">
                  <a:alpha val="40000"/>
                </a:prstClr>
              </a:outerShdw>
            </a:effectLst>
          </c:spPr>
          <c:invertIfNegative val="0"/>
          <c:dPt>
            <c:idx val="0"/>
            <c:invertIfNegative val="0"/>
            <c:bubble3D val="0"/>
            <c:spPr>
              <a:solidFill>
                <a:srgbClr val="FF0000"/>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9D14-40D4-8D8C-2D2597EA6082}"/>
              </c:ext>
            </c:extLst>
          </c:dPt>
          <c:dPt>
            <c:idx val="1"/>
            <c:invertIfNegative val="0"/>
            <c:bubble3D val="0"/>
            <c:spPr>
              <a:solidFill>
                <a:srgbClr val="7C878E"/>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9D14-40D4-8D8C-2D2597EA6082}"/>
              </c:ext>
            </c:extLst>
          </c:dPt>
          <c:dPt>
            <c:idx val="2"/>
            <c:invertIfNegative val="0"/>
            <c:bubble3D val="0"/>
            <c:spPr>
              <a:solidFill>
                <a:srgbClr val="FFC34E"/>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8-D989-41BA-A04B-8CD7C2353C66}"/>
              </c:ext>
            </c:extLst>
          </c:dPt>
          <c:dPt>
            <c:idx val="3"/>
            <c:invertIfNegative val="0"/>
            <c:bubble3D val="0"/>
            <c:extLst>
              <c:ext xmlns:c16="http://schemas.microsoft.com/office/drawing/2014/chart" uri="{C3380CC4-5D6E-409C-BE32-E72D297353CC}">
                <c16:uniqueId val="{00000005-9D14-40D4-8D8C-2D2597EA6082}"/>
              </c:ext>
            </c:extLst>
          </c:dPt>
          <c:dPt>
            <c:idx val="4"/>
            <c:invertIfNegative val="0"/>
            <c:bubble3D val="0"/>
            <c:spPr>
              <a:solidFill>
                <a:srgbClr val="86C658"/>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9D14-40D4-8D8C-2D2597EA6082}"/>
              </c:ext>
            </c:extLst>
          </c:dPt>
          <c:dLbls>
            <c:numFmt formatCode="0%" sourceLinked="0"/>
            <c:spPr>
              <a:noFill/>
              <a:ln>
                <a:noFill/>
              </a:ln>
              <a:effectLst/>
            </c:spPr>
            <c:txPr>
              <a:bodyPr wrap="square" lIns="38100" tIns="19050" rIns="38100" bIns="19050" anchor="ctr">
                <a:spAutoFit/>
              </a:bodyPr>
              <a:lstStyle/>
              <a:p>
                <a:pPr>
                  <a:defRPr sz="1400" b="1">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14'!$A$4:$A$8</c:f>
              <c:strCache>
                <c:ptCount val="5"/>
                <c:pt idx="0">
                  <c:v>Other</c:v>
                </c:pt>
                <c:pt idx="1">
                  <c:v>CBD/Hemp oil</c:v>
                </c:pt>
                <c:pt idx="2">
                  <c:v>THC/Marijuana Oils</c:v>
                </c:pt>
                <c:pt idx="3">
                  <c:v>Nicotine</c:v>
                </c:pt>
                <c:pt idx="4">
                  <c:v>Flavored Liquids</c:v>
                </c:pt>
              </c:strCache>
            </c:strRef>
          </c:cat>
          <c:val>
            <c:numRef>
              <c:f>'Question 14'!$B$4:$B$8</c:f>
              <c:numCache>
                <c:formatCode>0.00%</c:formatCode>
                <c:ptCount val="5"/>
                <c:pt idx="0">
                  <c:v>1.54E-2</c:v>
                </c:pt>
                <c:pt idx="1">
                  <c:v>0.22559999999999999</c:v>
                </c:pt>
                <c:pt idx="2">
                  <c:v>0.51319999999999999</c:v>
                </c:pt>
                <c:pt idx="3">
                  <c:v>0.57520000000000004</c:v>
                </c:pt>
                <c:pt idx="4">
                  <c:v>0.58620000000000005</c:v>
                </c:pt>
              </c:numCache>
            </c:numRef>
          </c:val>
          <c:extLst>
            <c:ext xmlns:c16="http://schemas.microsoft.com/office/drawing/2014/chart" uri="{C3380CC4-5D6E-409C-BE32-E72D297353CC}">
              <c16:uniqueId val="{00000000-7E6B-4940-B9BC-718887D15514}"/>
            </c:ext>
          </c:extLst>
        </c:ser>
        <c:dLbls>
          <c:showLegendKey val="0"/>
          <c:showVal val="0"/>
          <c:showCatName val="0"/>
          <c:showSerName val="0"/>
          <c:showPercent val="0"/>
          <c:showBubbleSize val="0"/>
        </c:dLbls>
        <c:gapWidth val="150"/>
        <c:axId val="520561744"/>
        <c:axId val="520561184"/>
      </c:barChart>
      <c:valAx>
        <c:axId val="520561184"/>
        <c:scaling>
          <c:orientation val="minMax"/>
          <c:max val="1"/>
        </c:scaling>
        <c:delete val="1"/>
        <c:axPos val="b"/>
        <c:numFmt formatCode="0%" sourceLinked="0"/>
        <c:majorTickMark val="out"/>
        <c:minorTickMark val="none"/>
        <c:tickLblPos val="nextTo"/>
        <c:crossAx val="520561744"/>
        <c:crosses val="autoZero"/>
        <c:crossBetween val="between"/>
      </c:valAx>
      <c:catAx>
        <c:axId val="520561744"/>
        <c:scaling>
          <c:orientation val="minMax"/>
        </c:scaling>
        <c:delete val="0"/>
        <c:axPos val="l"/>
        <c:numFmt formatCode="General" sourceLinked="1"/>
        <c:majorTickMark val="out"/>
        <c:minorTickMark val="none"/>
        <c:tickLblPos val="nextTo"/>
        <c:txPr>
          <a:bodyPr/>
          <a:lstStyle/>
          <a:p>
            <a:pPr>
              <a:defRPr sz="1400" b="1">
                <a:solidFill>
                  <a:srgbClr val="002060"/>
                </a:solidFill>
              </a:defRPr>
            </a:pPr>
            <a:endParaRPr lang="en-US"/>
          </a:p>
        </c:txPr>
        <c:crossAx val="520561184"/>
        <c:crosses val="autoZero"/>
        <c:auto val="0"/>
        <c:lblAlgn val="ctr"/>
        <c:lblOffset val="100"/>
        <c:noMultiLvlLbl val="0"/>
      </c:catAx>
      <c:spPr>
        <a:ln>
          <a:noFill/>
        </a:ln>
      </c:spPr>
    </c:plotArea>
    <c:plotVisOnly val="0"/>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4050324393243"/>
          <c:y val="3.1225356920071091E-2"/>
          <c:w val="0.88787050759182906"/>
          <c:h val="0.87436638601992933"/>
        </c:manualLayout>
      </c:layout>
      <c:lineChart>
        <c:grouping val="standard"/>
        <c:varyColors val="0"/>
        <c:ser>
          <c:idx val="0"/>
          <c:order val="0"/>
          <c:tx>
            <c:strRef>
              <c:f>Sheet1!$B$1</c:f>
              <c:strCache>
                <c:ptCount val="1"/>
                <c:pt idx="0">
                  <c:v>Series 1</c:v>
                </c:pt>
              </c:strCache>
            </c:strRef>
          </c:tx>
          <c:spPr>
            <a:ln w="44450" cap="rnd">
              <a:solidFill>
                <a:srgbClr val="86C658"/>
              </a:solidFill>
              <a:round/>
            </a:ln>
            <a:effectLst/>
          </c:spPr>
          <c:marker>
            <c:symbol val="circle"/>
            <c:size val="6"/>
            <c:spPr>
              <a:solidFill>
                <a:srgbClr val="86C658"/>
              </a:solidFill>
              <a:ln w="9525">
                <a:solidFill>
                  <a:srgbClr val="86C658"/>
                </a:solidFill>
              </a:ln>
              <a:effectLst/>
            </c:spPr>
          </c:marker>
          <c:dPt>
            <c:idx val="8"/>
            <c:marker>
              <c:symbol val="circle"/>
              <c:size val="6"/>
              <c:spPr>
                <a:solidFill>
                  <a:srgbClr val="86C658"/>
                </a:solidFill>
                <a:ln w="9525">
                  <a:solidFill>
                    <a:srgbClr val="86C658"/>
                  </a:solidFill>
                </a:ln>
                <a:effectLst/>
              </c:spPr>
            </c:marker>
            <c:bubble3D val="0"/>
            <c:spPr>
              <a:ln w="44450" cap="rnd">
                <a:solidFill>
                  <a:srgbClr val="86C658">
                    <a:alpha val="45000"/>
                  </a:srgbClr>
                </a:solidFill>
                <a:prstDash val="dash"/>
                <a:round/>
              </a:ln>
              <a:effectLst/>
            </c:spPr>
            <c:extLst>
              <c:ext xmlns:c16="http://schemas.microsoft.com/office/drawing/2014/chart" uri="{C3380CC4-5D6E-409C-BE32-E72D297353CC}">
                <c16:uniqueId val="{00000003-9123-4A5F-AD90-B084FD7F1EB8}"/>
              </c:ext>
            </c:extLst>
          </c:dPt>
          <c:dLbls>
            <c:dLbl>
              <c:idx val="2"/>
              <c:layout>
                <c:manualLayout>
                  <c:x val="-2.2028826240778725E-2"/>
                  <c:y val="-5.6406812784765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23-4A5F-AD90-B084FD7F1EB8}"/>
                </c:ext>
              </c:extLst>
            </c:dLbl>
            <c:dLbl>
              <c:idx val="6"/>
              <c:layout>
                <c:manualLayout>
                  <c:x val="-3.7046974529191957E-2"/>
                  <c:y val="-5.929281567076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38-449C-8D4A-0CAA6769A06F}"/>
                </c:ext>
              </c:extLst>
            </c:dLbl>
            <c:dLbl>
              <c:idx val="8"/>
              <c:layout>
                <c:manualLayout>
                  <c:x val="-1.8921623146624298E-2"/>
                  <c:y val="-5.929281567076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23-4A5F-AD90-B084FD7F1EB8}"/>
                </c:ext>
              </c:extLst>
            </c:dLbl>
            <c:dLbl>
              <c:idx val="9"/>
              <c:layout>
                <c:manualLayout>
                  <c:x val="-5.8940013548139476E-3"/>
                  <c:y val="-4.7748804126756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F4-4772-B46C-5FC105FF7229}"/>
                </c:ext>
              </c:extLst>
            </c:dLbl>
            <c:dLbl>
              <c:idx val="10"/>
              <c:layout>
                <c:manualLayout>
                  <c:x val="-1.8235449129998426E-2"/>
                  <c:y val="-6.2178818556771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F4-4772-B46C-5FC105FF72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Sheet1!$B$2:$B$12</c:f>
              <c:numCache>
                <c:formatCode>General</c:formatCode>
                <c:ptCount val="11"/>
                <c:pt idx="0">
                  <c:v>12.1</c:v>
                </c:pt>
                <c:pt idx="1">
                  <c:v>14.8</c:v>
                </c:pt>
                <c:pt idx="2">
                  <c:v>13.3</c:v>
                </c:pt>
                <c:pt idx="3">
                  <c:v>9</c:v>
                </c:pt>
                <c:pt idx="4">
                  <c:v>10.7</c:v>
                </c:pt>
                <c:pt idx="5">
                  <c:v>8.8000000000000007</c:v>
                </c:pt>
                <c:pt idx="6" formatCode="0.0">
                  <c:v>9</c:v>
                </c:pt>
                <c:pt idx="8">
                  <c:v>41.7</c:v>
                </c:pt>
                <c:pt idx="9">
                  <c:v>22.5</c:v>
                </c:pt>
                <c:pt idx="10" formatCode="0.0">
                  <c:v>13</c:v>
                </c:pt>
              </c:numCache>
            </c:numRef>
          </c:val>
          <c:smooth val="0"/>
          <c:extLst>
            <c:ext xmlns:c16="http://schemas.microsoft.com/office/drawing/2014/chart" uri="{C3380CC4-5D6E-409C-BE32-E72D297353CC}">
              <c16:uniqueId val="{00000000-3BEF-4DBD-900D-34AD06D19B1A}"/>
            </c:ext>
          </c:extLst>
        </c:ser>
        <c:dLbls>
          <c:showLegendKey val="0"/>
          <c:showVal val="0"/>
          <c:showCatName val="0"/>
          <c:showSerName val="0"/>
          <c:showPercent val="0"/>
          <c:showBubbleSize val="0"/>
        </c:dLbls>
        <c:marker val="1"/>
        <c:smooth val="0"/>
        <c:axId val="322330304"/>
        <c:axId val="322330864"/>
      </c:lineChart>
      <c:catAx>
        <c:axId val="3223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2330864"/>
        <c:crosses val="autoZero"/>
        <c:auto val="1"/>
        <c:lblAlgn val="ctr"/>
        <c:lblOffset val="100"/>
        <c:noMultiLvlLbl val="0"/>
      </c:catAx>
      <c:valAx>
        <c:axId val="322330864"/>
        <c:scaling>
          <c:orientation val="minMax"/>
          <c:max val="50"/>
        </c:scaling>
        <c:delete val="0"/>
        <c:axPos val="l"/>
        <c:title>
          <c:tx>
            <c:rich>
              <a:bodyPr rot="-5400000" spcFirstLastPara="1" vertOverflow="ellipsis" vert="horz" wrap="square" anchor="ctr" anchorCtr="1"/>
              <a:lstStyle/>
              <a:p>
                <a:pPr>
                  <a:defRPr sz="1800" b="0" i="0" u="none" strike="noStrike" kern="1200" baseline="0">
                    <a:solidFill>
                      <a:srgbClr val="002060"/>
                    </a:solidFill>
                    <a:latin typeface="+mn-lt"/>
                    <a:ea typeface="+mn-ea"/>
                    <a:cs typeface="+mn-cs"/>
                  </a:defRPr>
                </a:pPr>
                <a:r>
                  <a:rPr lang="en-US" sz="1800" b="1">
                    <a:solidFill>
                      <a:srgbClr val="002060"/>
                    </a:solidFill>
                  </a:rPr>
                  <a:t>Percent</a:t>
                </a:r>
                <a:r>
                  <a:rPr lang="en-US" sz="1800" b="1" baseline="0">
                    <a:solidFill>
                      <a:srgbClr val="002060"/>
                    </a:solidFill>
                  </a:rPr>
                  <a:t> (%)</a:t>
                </a:r>
                <a:endParaRPr lang="en-US" sz="1800" b="1">
                  <a:solidFill>
                    <a:srgbClr val="002060"/>
                  </a:solidFill>
                </a:endParaRPr>
              </a:p>
            </c:rich>
          </c:tx>
          <c:layout>
            <c:manualLayout>
              <c:xMode val="edge"/>
              <c:yMode val="edge"/>
              <c:x val="1.580263484078435E-4"/>
              <c:y val="0.3293451954869277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2330304"/>
        <c:crosses val="autoZero"/>
        <c:crossBetween val="between"/>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8014807546253E-2"/>
          <c:y val="0.12714121486467356"/>
          <c:w val="0.93180198473573983"/>
          <c:h val="0.80508474740865332"/>
        </c:manualLayout>
      </c:layout>
      <c:lineChart>
        <c:grouping val="standard"/>
        <c:varyColors val="0"/>
        <c:ser>
          <c:idx val="0"/>
          <c:order val="0"/>
          <c:tx>
            <c:strRef>
              <c:f>Sheet1!$B$1</c:f>
              <c:strCache>
                <c:ptCount val="1"/>
                <c:pt idx="0">
                  <c:v>US 12-17</c:v>
                </c:pt>
              </c:strCache>
            </c:strRef>
          </c:tx>
          <c:spPr>
            <a:ln w="38100" cap="rnd" cmpd="sng">
              <a:solidFill>
                <a:srgbClr val="000E2F"/>
              </a:solidFill>
              <a:prstDash val="solid"/>
              <a:round/>
            </a:ln>
            <a:effectLst/>
          </c:spPr>
          <c:marker>
            <c:symbol val="circle"/>
            <c:size val="10"/>
            <c:spPr>
              <a:solidFill>
                <a:srgbClr val="000E2F"/>
              </a:solidFill>
              <a:ln w="9525">
                <a:noFill/>
              </a:ln>
              <a:effectLst/>
            </c:spPr>
          </c:marker>
          <c:dPt>
            <c:idx val="5"/>
            <c:marker>
              <c:symbol val="circle"/>
              <c:size val="10"/>
              <c:spPr>
                <a:solidFill>
                  <a:srgbClr val="000E2F"/>
                </a:solidFill>
                <a:ln w="9525">
                  <a:noFill/>
                </a:ln>
                <a:effectLst/>
              </c:spPr>
            </c:marker>
            <c:bubble3D val="0"/>
            <c:spPr>
              <a:ln w="38100" cap="rnd" cmpd="sng">
                <a:solidFill>
                  <a:srgbClr val="000E2F">
                    <a:alpha val="35000"/>
                  </a:srgbClr>
                </a:solidFill>
                <a:prstDash val="dash"/>
                <a:round/>
              </a:ln>
              <a:effectLst/>
            </c:spPr>
            <c:extLst>
              <c:ext xmlns:c16="http://schemas.microsoft.com/office/drawing/2014/chart" uri="{C3380CC4-5D6E-409C-BE32-E72D297353CC}">
                <c16:uniqueId val="{00000000-C3D4-4EB1-A80D-2965E3623372}"/>
              </c:ext>
            </c:extLst>
          </c:dPt>
          <c:dLbls>
            <c:dLbl>
              <c:idx val="0"/>
              <c:layout>
                <c:manualLayout>
                  <c:x val="-2.3494993602760042E-2"/>
                  <c:y val="3.9311065815382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8D-4052-8A68-EA6D4AEB5D5D}"/>
                </c:ext>
              </c:extLst>
            </c:dLbl>
            <c:dLbl>
              <c:idx val="1"/>
              <c:layout>
                <c:manualLayout>
                  <c:x val="-2.0037725680409593E-2"/>
                  <c:y val="4.1898164463694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8D-4052-8A68-EA6D4AEB5D5D}"/>
                </c:ext>
              </c:extLst>
            </c:dLbl>
            <c:dLbl>
              <c:idx val="2"/>
              <c:layout>
                <c:manualLayout>
                  <c:x val="-1.8167652244762855E-2"/>
                  <c:y val="4.1898164463694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8D-4052-8A68-EA6D4AEB5D5D}"/>
                </c:ext>
              </c:extLst>
            </c:dLbl>
            <c:dLbl>
              <c:idx val="3"/>
              <c:layout>
                <c:manualLayout>
                  <c:x val="-1.5693883050390729E-2"/>
                  <c:y val="3.9311065815382198E-2"/>
                </c:manualLayout>
              </c:layout>
              <c:tx>
                <c:rich>
                  <a:bodyPr/>
                  <a:lstStyle/>
                  <a:p>
                    <a:r>
                      <a:rPr lang="en-US"/>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F8D-4052-8A68-EA6D4AEB5D5D}"/>
                </c:ext>
              </c:extLst>
            </c:dLbl>
            <c:dLbl>
              <c:idx val="5"/>
              <c:layout>
                <c:manualLayout>
                  <c:x val="-2.0943142010239828E-2"/>
                  <c:y val="3.4136868518757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D4-4EB1-A80D-2965E36233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Sheet1!$B$2:$B$7</c:f>
              <c:numCache>
                <c:formatCode>General</c:formatCode>
                <c:ptCount val="6"/>
                <c:pt idx="0">
                  <c:v>6.8</c:v>
                </c:pt>
                <c:pt idx="1">
                  <c:v>6.5</c:v>
                </c:pt>
                <c:pt idx="2">
                  <c:v>6.6</c:v>
                </c:pt>
                <c:pt idx="3">
                  <c:v>7</c:v>
                </c:pt>
                <c:pt idx="5">
                  <c:v>6.3</c:v>
                </c:pt>
              </c:numCache>
            </c:numRef>
          </c:val>
          <c:smooth val="0"/>
          <c:extLst>
            <c:ext xmlns:c16="http://schemas.microsoft.com/office/drawing/2014/chart" uri="{C3380CC4-5D6E-409C-BE32-E72D297353CC}">
              <c16:uniqueId val="{00000000-BA9E-480B-A883-B1D323BDFB0D}"/>
            </c:ext>
          </c:extLst>
        </c:ser>
        <c:ser>
          <c:idx val="1"/>
          <c:order val="1"/>
          <c:tx>
            <c:strRef>
              <c:f>Sheet1!$C$1</c:f>
              <c:strCache>
                <c:ptCount val="1"/>
                <c:pt idx="0">
                  <c:v>US 18-25</c:v>
                </c:pt>
              </c:strCache>
            </c:strRef>
          </c:tx>
          <c:spPr>
            <a:ln w="38100" cap="rnd" cmpd="sng">
              <a:solidFill>
                <a:srgbClr val="000E2F"/>
              </a:solidFill>
              <a:prstDash val="solid"/>
              <a:round/>
            </a:ln>
            <a:effectLst/>
          </c:spPr>
          <c:marker>
            <c:symbol val="square"/>
            <c:size val="10"/>
            <c:spPr>
              <a:solidFill>
                <a:srgbClr val="000E2F"/>
              </a:solidFill>
              <a:ln w="9525">
                <a:noFill/>
              </a:ln>
              <a:effectLst/>
            </c:spPr>
          </c:marker>
          <c:dPt>
            <c:idx val="5"/>
            <c:marker>
              <c:symbol val="square"/>
              <c:size val="10"/>
              <c:spPr>
                <a:solidFill>
                  <a:srgbClr val="000E2F"/>
                </a:solidFill>
                <a:ln w="9525">
                  <a:noFill/>
                </a:ln>
                <a:effectLst/>
              </c:spPr>
            </c:marker>
            <c:bubble3D val="0"/>
            <c:spPr>
              <a:ln w="38100" cap="rnd" cmpd="sng">
                <a:solidFill>
                  <a:srgbClr val="000E2F">
                    <a:alpha val="35000"/>
                  </a:srgbClr>
                </a:solidFill>
                <a:prstDash val="dash"/>
                <a:round/>
              </a:ln>
              <a:effectLst/>
            </c:spPr>
            <c:extLst>
              <c:ext xmlns:c16="http://schemas.microsoft.com/office/drawing/2014/chart" uri="{C3380CC4-5D6E-409C-BE32-E72D297353CC}">
                <c16:uniqueId val="{00000001-C3D4-4EB1-A80D-2965E3623372}"/>
              </c:ext>
            </c:extLst>
          </c:dPt>
          <c:dLbls>
            <c:dLbl>
              <c:idx val="0"/>
              <c:layout>
                <c:manualLayout>
                  <c:x val="-2.0937795063410123E-2"/>
                  <c:y val="4.1898164463694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8D-4052-8A68-EA6D4AEB5D5D}"/>
                </c:ext>
              </c:extLst>
            </c:dLbl>
            <c:dLbl>
              <c:idx val="1"/>
              <c:layout>
                <c:manualLayout>
                  <c:x val="-2.2842920706051598E-2"/>
                  <c:y val="4.1898164463694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8D-4052-8A68-EA6D4AEB5D5D}"/>
                </c:ext>
              </c:extLst>
            </c:dLbl>
            <c:dLbl>
              <c:idx val="2"/>
              <c:layout>
                <c:manualLayout>
                  <c:x val="-2.0886532271582464E-2"/>
                  <c:y val="3.413686851875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8D-4052-8A68-EA6D4AEB5D5D}"/>
                </c:ext>
              </c:extLst>
            </c:dLbl>
            <c:dLbl>
              <c:idx val="3"/>
              <c:layout>
                <c:manualLayout>
                  <c:x val="-2.324708198863978E-2"/>
                  <c:y val="3.9311065815382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8D-4052-8A68-EA6D4AEB5D5D}"/>
                </c:ext>
              </c:extLst>
            </c:dLbl>
            <c:dLbl>
              <c:idx val="5"/>
              <c:layout>
                <c:manualLayout>
                  <c:x val="-2.5031010169807997E-2"/>
                  <c:y val="3.6723967167069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D4-4EB1-A80D-2965E36233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Sheet1!$C$2:$C$7</c:f>
              <c:numCache>
                <c:formatCode>General</c:formatCode>
                <c:ptCount val="6"/>
                <c:pt idx="0">
                  <c:v>20.3</c:v>
                </c:pt>
                <c:pt idx="1">
                  <c:v>21.5</c:v>
                </c:pt>
                <c:pt idx="2">
                  <c:v>22.1</c:v>
                </c:pt>
                <c:pt idx="3">
                  <c:v>22.5</c:v>
                </c:pt>
                <c:pt idx="5">
                  <c:v>25.3</c:v>
                </c:pt>
              </c:numCache>
            </c:numRef>
          </c:val>
          <c:smooth val="0"/>
          <c:extLst>
            <c:ext xmlns:c16="http://schemas.microsoft.com/office/drawing/2014/chart" uri="{C3380CC4-5D6E-409C-BE32-E72D297353CC}">
              <c16:uniqueId val="{00000002-BA9E-480B-A883-B1D323BDFB0D}"/>
            </c:ext>
          </c:extLst>
        </c:ser>
        <c:ser>
          <c:idx val="2"/>
          <c:order val="2"/>
          <c:tx>
            <c:strRef>
              <c:f>Sheet1!$D$1</c:f>
              <c:strCache>
                <c:ptCount val="1"/>
              </c:strCache>
            </c:strRef>
          </c:tx>
          <c:spPr>
            <a:ln w="38100" cap="rnd" cmpd="sng">
              <a:solidFill>
                <a:srgbClr val="000E2F"/>
              </a:solidFill>
              <a:prstDash val="dash"/>
              <a:round/>
            </a:ln>
            <a:effectLst/>
          </c:spPr>
          <c:marker>
            <c:symbol val="triangle"/>
            <c:size val="13"/>
            <c:spPr>
              <a:solidFill>
                <a:srgbClr val="000E2F"/>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Sheet1!$D$2:$D$7</c:f>
              <c:numCache>
                <c:formatCode>General</c:formatCode>
                <c:ptCount val="6"/>
              </c:numCache>
            </c:numRef>
          </c:val>
          <c:smooth val="0"/>
          <c:extLst>
            <c:ext xmlns:c16="http://schemas.microsoft.com/office/drawing/2014/chart" uri="{C3380CC4-5D6E-409C-BE32-E72D297353CC}">
              <c16:uniqueId val="{00000003-BA9E-480B-A883-B1D323BDFB0D}"/>
            </c:ext>
          </c:extLst>
        </c:ser>
        <c:ser>
          <c:idx val="3"/>
          <c:order val="3"/>
          <c:tx>
            <c:strRef>
              <c:f>Sheet1!$E$1</c:f>
              <c:strCache>
                <c:ptCount val="1"/>
                <c:pt idx="0">
                  <c:v>CT 12-17</c:v>
                </c:pt>
              </c:strCache>
            </c:strRef>
          </c:tx>
          <c:spPr>
            <a:ln w="38100" cap="rnd" cmpd="sng">
              <a:solidFill>
                <a:srgbClr val="86C658"/>
              </a:solidFill>
              <a:prstDash val="solid"/>
              <a:round/>
            </a:ln>
            <a:effectLst/>
          </c:spPr>
          <c:marker>
            <c:symbol val="circle"/>
            <c:size val="10"/>
            <c:spPr>
              <a:solidFill>
                <a:srgbClr val="86C658"/>
              </a:solidFill>
              <a:ln w="9525">
                <a:noFill/>
              </a:ln>
              <a:effectLst/>
            </c:spPr>
          </c:marker>
          <c:dPt>
            <c:idx val="5"/>
            <c:marker>
              <c:symbol val="circle"/>
              <c:size val="10"/>
              <c:spPr>
                <a:solidFill>
                  <a:srgbClr val="86C658"/>
                </a:solidFill>
                <a:ln w="9525">
                  <a:noFill/>
                </a:ln>
                <a:effectLst/>
              </c:spPr>
            </c:marker>
            <c:bubble3D val="0"/>
            <c:spPr>
              <a:ln w="38100" cap="rnd" cmpd="sng">
                <a:solidFill>
                  <a:srgbClr val="86C658">
                    <a:alpha val="35000"/>
                  </a:srgbClr>
                </a:solidFill>
                <a:prstDash val="dash"/>
                <a:round/>
              </a:ln>
              <a:effectLst/>
            </c:spPr>
            <c:extLst>
              <c:ext xmlns:c16="http://schemas.microsoft.com/office/drawing/2014/chart" uri="{C3380CC4-5D6E-409C-BE32-E72D297353CC}">
                <c16:uniqueId val="{00000003-C3D4-4EB1-A80D-2965E36233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Sheet1!$E$2:$E$7</c:f>
              <c:numCache>
                <c:formatCode>General</c:formatCode>
                <c:ptCount val="6"/>
                <c:pt idx="0" formatCode="0.0">
                  <c:v>7.95</c:v>
                </c:pt>
                <c:pt idx="1">
                  <c:v>7.9</c:v>
                </c:pt>
                <c:pt idx="2">
                  <c:v>8.4</c:v>
                </c:pt>
                <c:pt idx="3">
                  <c:v>7.5</c:v>
                </c:pt>
                <c:pt idx="5" formatCode="0.0">
                  <c:v>7</c:v>
                </c:pt>
              </c:numCache>
            </c:numRef>
          </c:val>
          <c:smooth val="0"/>
          <c:extLst>
            <c:ext xmlns:c16="http://schemas.microsoft.com/office/drawing/2014/chart" uri="{C3380CC4-5D6E-409C-BE32-E72D297353CC}">
              <c16:uniqueId val="{00000004-BA9E-480B-A883-B1D323BDFB0D}"/>
            </c:ext>
          </c:extLst>
        </c:ser>
        <c:ser>
          <c:idx val="4"/>
          <c:order val="4"/>
          <c:tx>
            <c:strRef>
              <c:f>Sheet1!$F$1</c:f>
              <c:strCache>
                <c:ptCount val="1"/>
                <c:pt idx="0">
                  <c:v>CT 18-25</c:v>
                </c:pt>
              </c:strCache>
            </c:strRef>
          </c:tx>
          <c:spPr>
            <a:ln w="38100" cap="rnd" cmpd="sng">
              <a:solidFill>
                <a:srgbClr val="86C658"/>
              </a:solidFill>
              <a:prstDash val="solid"/>
              <a:round/>
            </a:ln>
            <a:effectLst/>
          </c:spPr>
          <c:marker>
            <c:symbol val="x"/>
            <c:size val="10"/>
            <c:spPr>
              <a:solidFill>
                <a:srgbClr val="86C658"/>
              </a:solidFill>
              <a:ln w="9525">
                <a:noFill/>
              </a:ln>
              <a:effectLst/>
            </c:spPr>
          </c:marker>
          <c:dPt>
            <c:idx val="5"/>
            <c:marker>
              <c:symbol val="x"/>
              <c:size val="10"/>
              <c:spPr>
                <a:solidFill>
                  <a:srgbClr val="86C658"/>
                </a:solidFill>
                <a:ln w="9525">
                  <a:noFill/>
                </a:ln>
                <a:effectLst/>
              </c:spPr>
            </c:marker>
            <c:bubble3D val="0"/>
            <c:spPr>
              <a:ln w="38100" cap="rnd" cmpd="sng">
                <a:solidFill>
                  <a:srgbClr val="86C658">
                    <a:alpha val="35000"/>
                  </a:srgbClr>
                </a:solidFill>
                <a:prstDash val="dash"/>
                <a:round/>
              </a:ln>
              <a:effectLst/>
            </c:spPr>
            <c:extLst>
              <c:ext xmlns:c16="http://schemas.microsoft.com/office/drawing/2014/chart" uri="{C3380CC4-5D6E-409C-BE32-E72D297353CC}">
                <c16:uniqueId val="{00000004-C3D4-4EB1-A80D-2965E36233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Sheet1!$F$2:$F$7</c:f>
              <c:numCache>
                <c:formatCode>General</c:formatCode>
                <c:ptCount val="6"/>
                <c:pt idx="0">
                  <c:v>26.9</c:v>
                </c:pt>
                <c:pt idx="1">
                  <c:v>30.4</c:v>
                </c:pt>
                <c:pt idx="2">
                  <c:v>30.1</c:v>
                </c:pt>
                <c:pt idx="3">
                  <c:v>27.2</c:v>
                </c:pt>
                <c:pt idx="5" formatCode="0.0">
                  <c:v>30</c:v>
                </c:pt>
              </c:numCache>
            </c:numRef>
          </c:val>
          <c:smooth val="0"/>
          <c:extLst>
            <c:ext xmlns:c16="http://schemas.microsoft.com/office/drawing/2014/chart" uri="{C3380CC4-5D6E-409C-BE32-E72D297353CC}">
              <c16:uniqueId val="{00000005-BA9E-480B-A883-B1D323BDFB0D}"/>
            </c:ext>
          </c:extLst>
        </c:ser>
        <c:ser>
          <c:idx val="5"/>
          <c:order val="5"/>
          <c:tx>
            <c:strRef>
              <c:f>Sheet1!$G$1</c:f>
              <c:strCache>
                <c:ptCount val="1"/>
              </c:strCache>
            </c:strRef>
          </c:tx>
          <c:spPr>
            <a:ln w="38100" cap="rnd" cmpd="sng">
              <a:solidFill>
                <a:srgbClr val="86C658"/>
              </a:solidFill>
              <a:prstDash val="solid"/>
              <a:round/>
            </a:ln>
            <a:effectLst/>
          </c:spPr>
          <c:marker>
            <c:symbol val="triangle"/>
            <c:size val="10"/>
            <c:spPr>
              <a:solidFill>
                <a:srgbClr val="86C658"/>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Sheet1!$G$2:$G$7</c:f>
              <c:numCache>
                <c:formatCode>General</c:formatCode>
                <c:ptCount val="6"/>
              </c:numCache>
            </c:numRef>
          </c:val>
          <c:smooth val="0"/>
          <c:extLst>
            <c:ext xmlns:c16="http://schemas.microsoft.com/office/drawing/2014/chart" uri="{C3380CC4-5D6E-409C-BE32-E72D297353CC}">
              <c16:uniqueId val="{00000006-BA9E-480B-A883-B1D323BDFB0D}"/>
            </c:ext>
          </c:extLst>
        </c:ser>
        <c:dLbls>
          <c:dLblPos val="t"/>
          <c:showLegendKey val="0"/>
          <c:showVal val="1"/>
          <c:showCatName val="0"/>
          <c:showSerName val="0"/>
          <c:showPercent val="0"/>
          <c:showBubbleSize val="0"/>
        </c:dLbls>
        <c:marker val="1"/>
        <c:smooth val="0"/>
        <c:axId val="288664288"/>
        <c:axId val="288664848"/>
      </c:lineChart>
      <c:catAx>
        <c:axId val="2886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8664848"/>
        <c:crosses val="autoZero"/>
        <c:auto val="1"/>
        <c:lblAlgn val="ctr"/>
        <c:lblOffset val="100"/>
        <c:noMultiLvlLbl val="0"/>
      </c:catAx>
      <c:valAx>
        <c:axId val="288664848"/>
        <c:scaling>
          <c:orientation val="minMax"/>
          <c:max val="50"/>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600" b="1">
                    <a:solidFill>
                      <a:srgbClr val="002060"/>
                    </a:solidFill>
                  </a:rPr>
                  <a:t>Percent (%)</a:t>
                </a:r>
              </a:p>
            </c:rich>
          </c:tx>
          <c:layout>
            <c:manualLayout>
              <c:xMode val="edge"/>
              <c:yMode val="edge"/>
              <c:x val="0"/>
              <c:y val="0.3463245889164618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8664288"/>
        <c:crosses val="autoZero"/>
        <c:crossBetween val="between"/>
        <c:majorUnit val="5"/>
      </c:valAx>
      <c:spPr>
        <a:noFill/>
        <a:ln>
          <a:noFill/>
        </a:ln>
        <a:effectLst/>
      </c:spPr>
    </c:plotArea>
    <c:legend>
      <c:legendPos val="t"/>
      <c:legendEntry>
        <c:idx val="2"/>
        <c:delete val="1"/>
      </c:legendEntry>
      <c:legendEntry>
        <c:idx val="5"/>
        <c:delete val="1"/>
      </c:legendEntry>
      <c:layout>
        <c:manualLayout>
          <c:xMode val="edge"/>
          <c:yMode val="edge"/>
          <c:x val="0.35235827938645903"/>
          <c:y val="4.6922228555294852E-3"/>
          <c:w val="0.25755767594531687"/>
          <c:h val="0.155139750179976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9730678055965E-2"/>
          <c:y val="9.6698833510723267E-2"/>
          <c:w val="0.90204614219258861"/>
          <c:h val="0.82435479129293898"/>
        </c:manualLayout>
      </c:layout>
      <c:lineChart>
        <c:grouping val="standard"/>
        <c:varyColors val="0"/>
        <c:ser>
          <c:idx val="0"/>
          <c:order val="0"/>
          <c:tx>
            <c:strRef>
              <c:f>Sheet1!$B$1</c:f>
              <c:strCache>
                <c:ptCount val="1"/>
                <c:pt idx="0">
                  <c:v>12-17</c:v>
                </c:pt>
              </c:strCache>
            </c:strRef>
          </c:tx>
          <c:spPr>
            <a:ln w="44450" cap="rnd">
              <a:solidFill>
                <a:srgbClr val="86C658"/>
              </a:solidFill>
              <a:round/>
            </a:ln>
            <a:effectLst/>
          </c:spPr>
          <c:marker>
            <c:symbol val="circle"/>
            <c:size val="6"/>
            <c:spPr>
              <a:solidFill>
                <a:srgbClr val="86C658"/>
              </a:solidFill>
              <a:ln w="9525">
                <a:noFill/>
              </a:ln>
              <a:effectLst/>
            </c:spPr>
          </c:marker>
          <c:dPt>
            <c:idx val="5"/>
            <c:marker>
              <c:symbol val="circle"/>
              <c:size val="6"/>
              <c:spPr>
                <a:solidFill>
                  <a:srgbClr val="86C658"/>
                </a:solidFill>
                <a:ln w="9525">
                  <a:noFill/>
                </a:ln>
                <a:effectLst/>
              </c:spPr>
            </c:marker>
            <c:bubble3D val="0"/>
            <c:spPr>
              <a:ln w="44450" cap="rnd">
                <a:solidFill>
                  <a:srgbClr val="86C658">
                    <a:alpha val="35000"/>
                  </a:srgbClr>
                </a:solidFill>
                <a:prstDash val="dash"/>
                <a:round/>
              </a:ln>
              <a:effectLst/>
            </c:spPr>
            <c:extLst>
              <c:ext xmlns:c16="http://schemas.microsoft.com/office/drawing/2014/chart" uri="{C3380CC4-5D6E-409C-BE32-E72D297353CC}">
                <c16:uniqueId val="{00000001-26A9-4B0A-B358-DB183F95812D}"/>
              </c:ext>
            </c:extLst>
          </c:dPt>
          <c:dLbls>
            <c:dLbl>
              <c:idx val="5"/>
              <c:layout>
                <c:manualLayout>
                  <c:x val="1.4772476144028256E-2"/>
                  <c:y val="-4.3929867425761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A9-4B0A-B358-DB183F9581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Sheet1!$B$2:$B$7</c:f>
              <c:numCache>
                <c:formatCode>General</c:formatCode>
                <c:ptCount val="6"/>
                <c:pt idx="0">
                  <c:v>24.7</c:v>
                </c:pt>
                <c:pt idx="1">
                  <c:v>22.4</c:v>
                </c:pt>
                <c:pt idx="2">
                  <c:v>20.6</c:v>
                </c:pt>
                <c:pt idx="3" formatCode="0.0">
                  <c:v>19</c:v>
                </c:pt>
                <c:pt idx="5">
                  <c:v>17.899999999999999</c:v>
                </c:pt>
              </c:numCache>
            </c:numRef>
          </c:val>
          <c:smooth val="0"/>
          <c:extLst>
            <c:ext xmlns:c16="http://schemas.microsoft.com/office/drawing/2014/chart" uri="{C3380CC4-5D6E-409C-BE32-E72D297353CC}">
              <c16:uniqueId val="{00000000-CF82-40C0-A0DF-C5373E04BE2C}"/>
            </c:ext>
          </c:extLst>
        </c:ser>
        <c:ser>
          <c:idx val="1"/>
          <c:order val="1"/>
          <c:tx>
            <c:strRef>
              <c:f>Sheet1!$C$1</c:f>
              <c:strCache>
                <c:ptCount val="1"/>
                <c:pt idx="0">
                  <c:v>18-25</c:v>
                </c:pt>
              </c:strCache>
            </c:strRef>
          </c:tx>
          <c:spPr>
            <a:ln w="44450" cap="rnd">
              <a:solidFill>
                <a:srgbClr val="000E2F"/>
              </a:solidFill>
              <a:round/>
            </a:ln>
            <a:effectLst/>
          </c:spPr>
          <c:marker>
            <c:symbol val="circle"/>
            <c:size val="6"/>
            <c:spPr>
              <a:solidFill>
                <a:srgbClr val="000E2F"/>
              </a:solidFill>
              <a:ln w="9525">
                <a:noFill/>
              </a:ln>
              <a:effectLst/>
            </c:spPr>
          </c:marker>
          <c:dPt>
            <c:idx val="5"/>
            <c:marker>
              <c:symbol val="circle"/>
              <c:size val="6"/>
              <c:spPr>
                <a:solidFill>
                  <a:srgbClr val="000E2F"/>
                </a:solidFill>
                <a:ln w="9525">
                  <a:noFill/>
                </a:ln>
                <a:effectLst/>
              </c:spPr>
            </c:marker>
            <c:bubble3D val="0"/>
            <c:spPr>
              <a:ln w="44450" cap="rnd">
                <a:solidFill>
                  <a:srgbClr val="000E2F">
                    <a:alpha val="35000"/>
                  </a:srgbClr>
                </a:solidFill>
                <a:prstDash val="dash"/>
                <a:round/>
              </a:ln>
              <a:effectLst/>
            </c:spPr>
            <c:extLst>
              <c:ext xmlns:c16="http://schemas.microsoft.com/office/drawing/2014/chart" uri="{C3380CC4-5D6E-409C-BE32-E72D297353CC}">
                <c16:uniqueId val="{00000002-26A9-4B0A-B358-DB183F95812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Sheet1!$C$2:$C$7</c:f>
              <c:numCache>
                <c:formatCode>General</c:formatCode>
                <c:ptCount val="6"/>
                <c:pt idx="0">
                  <c:v>11.3</c:v>
                </c:pt>
                <c:pt idx="1">
                  <c:v>10.4</c:v>
                </c:pt>
                <c:pt idx="2">
                  <c:v>9.3000000000000007</c:v>
                </c:pt>
                <c:pt idx="3">
                  <c:v>9.3000000000000007</c:v>
                </c:pt>
                <c:pt idx="5">
                  <c:v>9.6</c:v>
                </c:pt>
              </c:numCache>
            </c:numRef>
          </c:val>
          <c:smooth val="0"/>
          <c:extLst>
            <c:ext xmlns:c16="http://schemas.microsoft.com/office/drawing/2014/chart" uri="{C3380CC4-5D6E-409C-BE32-E72D297353CC}">
              <c16:uniqueId val="{00000003-CF82-40C0-A0DF-C5373E04BE2C}"/>
            </c:ext>
          </c:extLst>
        </c:ser>
        <c:ser>
          <c:idx val="2"/>
          <c:order val="2"/>
          <c:tx>
            <c:strRef>
              <c:f>Sheet1!$D$1</c:f>
              <c:strCache>
                <c:ptCount val="1"/>
                <c:pt idx="0">
                  <c:v>26+</c:v>
                </c:pt>
              </c:strCache>
            </c:strRef>
          </c:tx>
          <c:spPr>
            <a:ln w="44450" cap="rnd">
              <a:solidFill>
                <a:srgbClr val="FFC34E"/>
              </a:solidFill>
              <a:round/>
            </a:ln>
            <a:effectLst/>
          </c:spPr>
          <c:marker>
            <c:symbol val="circle"/>
            <c:size val="6"/>
            <c:spPr>
              <a:solidFill>
                <a:srgbClr val="FFC000"/>
              </a:solidFill>
              <a:ln w="9525">
                <a:noFill/>
              </a:ln>
              <a:effectLst/>
            </c:spPr>
          </c:marker>
          <c:dPt>
            <c:idx val="5"/>
            <c:marker>
              <c:symbol val="circle"/>
              <c:size val="6"/>
              <c:spPr>
                <a:solidFill>
                  <a:srgbClr val="FFC000"/>
                </a:solidFill>
                <a:ln w="9525">
                  <a:noFill/>
                </a:ln>
                <a:effectLst/>
              </c:spPr>
            </c:marker>
            <c:bubble3D val="0"/>
            <c:spPr>
              <a:ln w="44450" cap="rnd">
                <a:solidFill>
                  <a:srgbClr val="FFC34E">
                    <a:alpha val="35000"/>
                  </a:srgbClr>
                </a:solidFill>
                <a:prstDash val="dash"/>
                <a:round/>
              </a:ln>
              <a:effectLst/>
            </c:spPr>
            <c:extLst>
              <c:ext xmlns:c16="http://schemas.microsoft.com/office/drawing/2014/chart" uri="{C3380CC4-5D6E-409C-BE32-E72D297353CC}">
                <c16:uniqueId val="{00000000-26A9-4B0A-B358-DB183F95812D}"/>
              </c:ext>
            </c:extLst>
          </c:dPt>
          <c:dLbls>
            <c:dLbl>
              <c:idx val="5"/>
              <c:layout>
                <c:manualLayout>
                  <c:x val="5.2527733273389707E-3"/>
                  <c:y val="2.3202276956384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A9-4B0A-B358-DB183F9581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Sheet1!$D$2:$D$7</c:f>
              <c:numCache>
                <c:formatCode>General</c:formatCode>
                <c:ptCount val="6"/>
                <c:pt idx="0">
                  <c:v>25.7</c:v>
                </c:pt>
                <c:pt idx="1">
                  <c:v>23.9</c:v>
                </c:pt>
                <c:pt idx="2">
                  <c:v>22.1</c:v>
                </c:pt>
                <c:pt idx="3">
                  <c:v>20.8</c:v>
                </c:pt>
                <c:pt idx="5">
                  <c:v>17.5</c:v>
                </c:pt>
              </c:numCache>
            </c:numRef>
          </c:val>
          <c:smooth val="0"/>
          <c:extLst>
            <c:ext xmlns:c16="http://schemas.microsoft.com/office/drawing/2014/chart" uri="{C3380CC4-5D6E-409C-BE32-E72D297353CC}">
              <c16:uniqueId val="{00000006-CF82-40C0-A0DF-C5373E04BE2C}"/>
            </c:ext>
          </c:extLst>
        </c:ser>
        <c:dLbls>
          <c:dLblPos val="t"/>
          <c:showLegendKey val="0"/>
          <c:showVal val="1"/>
          <c:showCatName val="0"/>
          <c:showSerName val="0"/>
          <c:showPercent val="0"/>
          <c:showBubbleSize val="0"/>
        </c:dLbls>
        <c:marker val="1"/>
        <c:smooth val="0"/>
        <c:axId val="288668208"/>
        <c:axId val="288668768"/>
      </c:lineChart>
      <c:catAx>
        <c:axId val="28866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8668768"/>
        <c:crosses val="autoZero"/>
        <c:auto val="1"/>
        <c:lblAlgn val="ctr"/>
        <c:lblOffset val="100"/>
        <c:noMultiLvlLbl val="0"/>
      </c:catAx>
      <c:valAx>
        <c:axId val="288668768"/>
        <c:scaling>
          <c:orientation val="minMax"/>
          <c:max val="5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 (%)</a:t>
                </a:r>
              </a:p>
            </c:rich>
          </c:tx>
          <c:layout>
            <c:manualLayout>
              <c:xMode val="edge"/>
              <c:yMode val="edge"/>
              <c:x val="6.4720310573460763E-3"/>
              <c:y val="0.348854498448786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8668208"/>
        <c:crosses val="autoZero"/>
        <c:crossBetween val="between"/>
      </c:valAx>
      <c:spPr>
        <a:noFill/>
        <a:ln>
          <a:noFill/>
        </a:ln>
        <a:effectLst/>
      </c:spPr>
    </c:plotArea>
    <c:legend>
      <c:legendPos val="t"/>
      <c:layout>
        <c:manualLayout>
          <c:xMode val="edge"/>
          <c:yMode val="edge"/>
          <c:x val="0.39744998625908451"/>
          <c:y val="5.181948620775411E-2"/>
          <c:w val="0.20510002748183104"/>
          <c:h val="5.9382479015658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9576902671054"/>
          <c:y val="3.3747179533781001E-2"/>
          <c:w val="0.81247267051044503"/>
          <c:h val="0.96422306960296378"/>
        </c:manualLayout>
      </c:layout>
      <c:barChart>
        <c:barDir val="bar"/>
        <c:grouping val="clustered"/>
        <c:varyColors val="0"/>
        <c:ser>
          <c:idx val="0"/>
          <c:order val="0"/>
          <c:tx>
            <c:strRef>
              <c:f>Sheet1!$B$1</c:f>
              <c:strCache>
                <c:ptCount val="1"/>
                <c:pt idx="0">
                  <c:v>Heterosexual</c:v>
                </c:pt>
              </c:strCache>
            </c:strRef>
          </c:tx>
          <c:spPr>
            <a:solidFill>
              <a:srgbClr val="FFC34E"/>
            </a:solidFill>
            <a:ln>
              <a:noFill/>
            </a:ln>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3-E9D0-4A3D-BD74-8232CD3CE93E}"/>
              </c:ext>
            </c:extLst>
          </c:dPt>
          <c:dPt>
            <c:idx val="1"/>
            <c:invertIfNegative val="0"/>
            <c:bubble3D val="0"/>
            <c:extLst>
              <c:ext xmlns:c16="http://schemas.microsoft.com/office/drawing/2014/chart" uri="{C3380CC4-5D6E-409C-BE32-E72D297353CC}">
                <c16:uniqueId val="{00000004-E9D0-4A3D-BD74-8232CD3CE93E}"/>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Ever Used
Synthetic Marijuana</c:v>
                </c:pt>
                <c:pt idx="1">
                  <c:v>Past Month Marijuana Use</c:v>
                </c:pt>
              </c:strCache>
            </c:strRef>
          </c:cat>
          <c:val>
            <c:numRef>
              <c:f>Sheet1!$B$2:$B$3</c:f>
              <c:numCache>
                <c:formatCode>0.0</c:formatCode>
                <c:ptCount val="2"/>
                <c:pt idx="0" formatCode="General">
                  <c:v>2.2000000000000002</c:v>
                </c:pt>
                <c:pt idx="1">
                  <c:v>9.3000000000000007</c:v>
                </c:pt>
              </c:numCache>
            </c:numRef>
          </c:val>
          <c:extLst>
            <c:ext xmlns:c16="http://schemas.microsoft.com/office/drawing/2014/chart" uri="{C3380CC4-5D6E-409C-BE32-E72D297353CC}">
              <c16:uniqueId val="{00000000-E9D0-4A3D-BD74-8232CD3CE93E}"/>
            </c:ext>
          </c:extLst>
        </c:ser>
        <c:ser>
          <c:idx val="1"/>
          <c:order val="1"/>
          <c:tx>
            <c:strRef>
              <c:f>Sheet1!$C$1</c:f>
              <c:strCache>
                <c:ptCount val="1"/>
                <c:pt idx="0">
                  <c:v>Gay/Lesbian/Bisexual</c:v>
                </c:pt>
              </c:strCache>
            </c:strRef>
          </c:tx>
          <c:spPr>
            <a:solidFill>
              <a:srgbClr val="000E2F"/>
            </a:solidFill>
            <a:ln>
              <a:noFill/>
            </a:ln>
            <a:effectLst>
              <a:outerShdw blurRad="50800" dist="38100" dir="18900000" algn="bl" rotWithShape="0">
                <a:prstClr val="black">
                  <a:alpha val="40000"/>
                </a:prstClr>
              </a:outerShdw>
            </a:effectLst>
          </c:spPr>
          <c:invertIfNegative val="0"/>
          <c:dLbls>
            <c:dLbl>
              <c:idx val="1"/>
              <c:layout>
                <c:manualLayout>
                  <c:x val="0"/>
                  <c:y val="-7.3527723135893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A-4729-BF96-A869CC2B9AF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Ever Used
Synthetic Marijuana</c:v>
                </c:pt>
                <c:pt idx="1">
                  <c:v>Past Month Marijuana Use</c:v>
                </c:pt>
              </c:strCache>
            </c:strRef>
          </c:cat>
          <c:val>
            <c:numRef>
              <c:f>Sheet1!$C$2:$C$3</c:f>
              <c:numCache>
                <c:formatCode>0.0</c:formatCode>
                <c:ptCount val="2"/>
                <c:pt idx="0" formatCode="General">
                  <c:v>6.6</c:v>
                </c:pt>
                <c:pt idx="1">
                  <c:v>19.5</c:v>
                </c:pt>
              </c:numCache>
            </c:numRef>
          </c:val>
          <c:extLst>
            <c:ext xmlns:c16="http://schemas.microsoft.com/office/drawing/2014/chart" uri="{C3380CC4-5D6E-409C-BE32-E72D297353CC}">
              <c16:uniqueId val="{00000006-562E-499E-A89C-0CE030DB2CF8}"/>
            </c:ext>
          </c:extLst>
        </c:ser>
        <c:dLbls>
          <c:dLblPos val="outEnd"/>
          <c:showLegendKey val="0"/>
          <c:showVal val="1"/>
          <c:showCatName val="0"/>
          <c:showSerName val="0"/>
          <c:showPercent val="0"/>
          <c:showBubbleSize val="0"/>
        </c:dLbls>
        <c:gapWidth val="219"/>
        <c:axId val="299883648"/>
        <c:axId val="295739968"/>
      </c:barChart>
      <c:catAx>
        <c:axId val="299883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Calibri" panose="020F0502020204030204" pitchFamily="34" charset="0"/>
                <a:ea typeface="+mn-ea"/>
                <a:cs typeface="+mn-cs"/>
              </a:defRPr>
            </a:pPr>
            <a:endParaRPr lang="en-US"/>
          </a:p>
        </c:txPr>
        <c:crossAx val="295739968"/>
        <c:crosses val="autoZero"/>
        <c:auto val="1"/>
        <c:lblAlgn val="ctr"/>
        <c:lblOffset val="100"/>
        <c:noMultiLvlLbl val="0"/>
      </c:catAx>
      <c:valAx>
        <c:axId val="295739968"/>
        <c:scaling>
          <c:orientation val="minMax"/>
          <c:max val="100"/>
        </c:scaling>
        <c:delete val="1"/>
        <c:axPos val="b"/>
        <c:numFmt formatCode="0" sourceLinked="0"/>
        <c:majorTickMark val="none"/>
        <c:minorTickMark val="none"/>
        <c:tickLblPos val="nextTo"/>
        <c:crossAx val="299883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0475237781197"/>
          <c:y val="2.4151527205482699E-2"/>
          <c:w val="0.76534963702808956"/>
          <c:h val="0.77537333713907464"/>
        </c:manualLayout>
      </c:layout>
      <c:lineChart>
        <c:grouping val="standard"/>
        <c:varyColors val="0"/>
        <c:ser>
          <c:idx val="0"/>
          <c:order val="0"/>
          <c:tx>
            <c:strRef>
              <c:f>Sheet1!$B$1</c:f>
              <c:strCache>
                <c:ptCount val="1"/>
                <c:pt idx="0">
                  <c:v>Adult-Use Products</c:v>
                </c:pt>
              </c:strCache>
            </c:strRef>
          </c:tx>
          <c:spPr>
            <a:ln w="38100" cap="rnd">
              <a:solidFill>
                <a:srgbClr val="000E2F"/>
              </a:solidFill>
              <a:round/>
            </a:ln>
            <a:effectLst/>
          </c:spPr>
          <c:marker>
            <c:symbol val="circle"/>
            <c:size val="6"/>
            <c:spPr>
              <a:solidFill>
                <a:srgbClr val="000E2F"/>
              </a:solidFill>
              <a:ln w="9525">
                <a:solidFill>
                  <a:srgbClr val="000E2F"/>
                </a:solidFill>
              </a:ln>
              <a:effectLst/>
            </c:spPr>
          </c:marker>
          <c:dLbls>
            <c:dLbl>
              <c:idx val="0"/>
              <c:layout>
                <c:manualLayout>
                  <c:x val="-4.4049300953158003E-2"/>
                  <c:y val="2.5777380840319802E-2"/>
                </c:manualLayout>
              </c:layout>
              <c:tx>
                <c:rich>
                  <a:bodyPr/>
                  <a:lstStyle/>
                  <a:p>
                    <a:fld id="{8195B9DE-3C6C-4BAE-BA85-7E88B2D384DB}" type="CELLREF">
                      <a:rPr lang="en-US" smtClean="0"/>
                      <a:pPr/>
                      <a:t>[CELLREF]</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{8195B9DE-3C6C-4BAE-BA85-7E88B2D384DB}</c15:txfldGUID>
                      <c15:f>Sheet1!$B$2</c15:f>
                      <c15:dlblFieldTableCache>
                        <c:ptCount val="1"/>
                        <c:pt idx="0">
                          <c:v>114,459</c:v>
                        </c:pt>
                      </c15:dlblFieldTableCache>
                    </c15:dlblFTEntry>
                  </c15:dlblFieldTable>
                  <c15:showDataLabelsRange val="0"/>
                </c:ext>
                <c:ext xmlns:c16="http://schemas.microsoft.com/office/drawing/2014/chart" uri="{C3380CC4-5D6E-409C-BE32-E72D297353CC}">
                  <c16:uniqueId val="{00000001-A7DC-4C61-84B9-03685AB25133}"/>
                </c:ext>
              </c:extLst>
            </c:dLbl>
            <c:dLbl>
              <c:idx val="1"/>
              <c:delete val="1"/>
              <c:extLst>
                <c:ext xmlns:c15="http://schemas.microsoft.com/office/drawing/2012/chart" uri="{CE6537A1-D6FC-4f65-9D91-7224C49458BB}"/>
                <c:ext xmlns:c16="http://schemas.microsoft.com/office/drawing/2014/chart" uri="{C3380CC4-5D6E-409C-BE32-E72D297353CC}">
                  <c16:uniqueId val="{00000003-A7DC-4C61-84B9-03685AB25133}"/>
                </c:ext>
              </c:extLst>
            </c:dLbl>
            <c:dLbl>
              <c:idx val="2"/>
              <c:delete val="1"/>
              <c:extLst>
                <c:ext xmlns:c15="http://schemas.microsoft.com/office/drawing/2012/chart" uri="{CE6537A1-D6FC-4f65-9D91-7224C49458BB}"/>
                <c:ext xmlns:c16="http://schemas.microsoft.com/office/drawing/2014/chart" uri="{C3380CC4-5D6E-409C-BE32-E72D297353CC}">
                  <c16:uniqueId val="{00000004-A7DC-4C61-84B9-03685AB25133}"/>
                </c:ext>
              </c:extLst>
            </c:dLbl>
            <c:dLbl>
              <c:idx val="3"/>
              <c:delete val="1"/>
              <c:extLst>
                <c:ext xmlns:c15="http://schemas.microsoft.com/office/drawing/2012/chart" uri="{CE6537A1-D6FC-4f65-9D91-7224C49458BB}"/>
                <c:ext xmlns:c16="http://schemas.microsoft.com/office/drawing/2014/chart" uri="{C3380CC4-5D6E-409C-BE32-E72D297353CC}">
                  <c16:uniqueId val="{00000007-A7DC-4C61-84B9-03685AB25133}"/>
                </c:ext>
              </c:extLst>
            </c:dLbl>
            <c:dLbl>
              <c:idx val="4"/>
              <c:delete val="1"/>
              <c:extLst>
                <c:ext xmlns:c15="http://schemas.microsoft.com/office/drawing/2012/chart" uri="{CE6537A1-D6FC-4f65-9D91-7224C49458BB}"/>
                <c:ext xmlns:c16="http://schemas.microsoft.com/office/drawing/2014/chart" uri="{C3380CC4-5D6E-409C-BE32-E72D297353CC}">
                  <c16:uniqueId val="{00000008-A7DC-4C61-84B9-03685AB25133}"/>
                </c:ext>
              </c:extLst>
            </c:dLbl>
            <c:dLbl>
              <c:idx val="5"/>
              <c:delete val="1"/>
              <c:extLst>
                <c:ext xmlns:c15="http://schemas.microsoft.com/office/drawing/2012/chart" uri="{CE6537A1-D6FC-4f65-9D91-7224C49458BB}"/>
                <c:ext xmlns:c16="http://schemas.microsoft.com/office/drawing/2014/chart" uri="{C3380CC4-5D6E-409C-BE32-E72D297353CC}">
                  <c16:uniqueId val="{0000000A-A7DC-4C61-84B9-03685AB25133}"/>
                </c:ext>
              </c:extLst>
            </c:dLbl>
            <c:dLbl>
              <c:idx val="6"/>
              <c:delete val="1"/>
              <c:extLst>
                <c:ext xmlns:c15="http://schemas.microsoft.com/office/drawing/2012/chart" uri="{CE6537A1-D6FC-4f65-9D91-7224C49458BB}"/>
                <c:ext xmlns:c16="http://schemas.microsoft.com/office/drawing/2014/chart" uri="{C3380CC4-5D6E-409C-BE32-E72D297353CC}">
                  <c16:uniqueId val="{00000019-A7DC-4C61-84B9-03685AB25133}"/>
                </c:ext>
              </c:extLst>
            </c:dLbl>
            <c:dLbl>
              <c:idx val="7"/>
              <c:delete val="1"/>
              <c:extLst>
                <c:ext xmlns:c15="http://schemas.microsoft.com/office/drawing/2012/chart" uri="{CE6537A1-D6FC-4f65-9D91-7224C49458BB}"/>
                <c:ext xmlns:c16="http://schemas.microsoft.com/office/drawing/2014/chart" uri="{C3380CC4-5D6E-409C-BE32-E72D297353CC}">
                  <c16:uniqueId val="{0000000C-A7DC-4C61-84B9-03685AB25133}"/>
                </c:ext>
              </c:extLst>
            </c:dLbl>
            <c:dLbl>
              <c:idx val="8"/>
              <c:delete val="1"/>
              <c:extLst>
                <c:ext xmlns:c15="http://schemas.microsoft.com/office/drawing/2012/chart" uri="{CE6537A1-D6FC-4f65-9D91-7224C49458BB}"/>
                <c:ext xmlns:c16="http://schemas.microsoft.com/office/drawing/2014/chart" uri="{C3380CC4-5D6E-409C-BE32-E72D297353CC}">
                  <c16:uniqueId val="{0000000D-A7DC-4C61-84B9-03685AB25133}"/>
                </c:ext>
              </c:extLst>
            </c:dLbl>
            <c:dLbl>
              <c:idx val="9"/>
              <c:delete val="1"/>
              <c:extLst>
                <c:ext xmlns:c15="http://schemas.microsoft.com/office/drawing/2012/chart" uri="{CE6537A1-D6FC-4f65-9D91-7224C49458BB}"/>
                <c:ext xmlns:c16="http://schemas.microsoft.com/office/drawing/2014/chart" uri="{C3380CC4-5D6E-409C-BE32-E72D297353CC}">
                  <c16:uniqueId val="{0000000E-A7DC-4C61-84B9-03685AB25133}"/>
                </c:ext>
              </c:extLst>
            </c:dLbl>
            <c:dLbl>
              <c:idx val="10"/>
              <c:delete val="1"/>
              <c:extLst>
                <c:ext xmlns:c15="http://schemas.microsoft.com/office/drawing/2012/chart" uri="{CE6537A1-D6FC-4f65-9D91-7224C49458BB}"/>
                <c:ext xmlns:c16="http://schemas.microsoft.com/office/drawing/2014/chart" uri="{C3380CC4-5D6E-409C-BE32-E72D297353CC}">
                  <c16:uniqueId val="{0000000F-A7DC-4C61-84B9-03685AB25133}"/>
                </c:ext>
              </c:extLst>
            </c:dLbl>
            <c:dLbl>
              <c:idx val="11"/>
              <c:delete val="1"/>
              <c:extLst>
                <c:ext xmlns:c15="http://schemas.microsoft.com/office/drawing/2012/chart" uri="{CE6537A1-D6FC-4f65-9D91-7224C49458BB}"/>
                <c:ext xmlns:c16="http://schemas.microsoft.com/office/drawing/2014/chart" uri="{C3380CC4-5D6E-409C-BE32-E72D297353CC}">
                  <c16:uniqueId val="{00000015-A7DC-4C61-84B9-03685AB25133}"/>
                </c:ext>
              </c:extLst>
            </c:dLbl>
            <c:dLbl>
              <c:idx val="12"/>
              <c:layout>
                <c:manualLayout>
                  <c:x val="9.4656978256977987E-3"/>
                  <c:y val="-1.278611380178366E-2"/>
                </c:manualLayout>
              </c:layout>
              <c:tx>
                <c:rich>
                  <a:bodyPr/>
                  <a:lstStyle/>
                  <a:p>
                    <a:r>
                      <a:rPr lang="en-US"/>
                      <a:t>399,419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7DC-4C61-84B9-03685AB251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Jan. 2023</c:v>
                </c:pt>
                <c:pt idx="1">
                  <c:v>Feb. 2023</c:v>
                </c:pt>
                <c:pt idx="2">
                  <c:v>Mar. 2023</c:v>
                </c:pt>
                <c:pt idx="3">
                  <c:v>Apr. 2023</c:v>
                </c:pt>
                <c:pt idx="4">
                  <c:v>May. 2023</c:v>
                </c:pt>
                <c:pt idx="5">
                  <c:v>Jun. 2023</c:v>
                </c:pt>
                <c:pt idx="6">
                  <c:v>Jul. 2023</c:v>
                </c:pt>
                <c:pt idx="7">
                  <c:v>Aug. 2023</c:v>
                </c:pt>
                <c:pt idx="8">
                  <c:v>Sept.2023</c:v>
                </c:pt>
                <c:pt idx="9">
                  <c:v>Oct. 2023</c:v>
                </c:pt>
                <c:pt idx="10">
                  <c:v>Nov. 2023</c:v>
                </c:pt>
                <c:pt idx="11">
                  <c:v>Dec. 2023</c:v>
                </c:pt>
                <c:pt idx="12">
                  <c:v>Jan. 2024</c:v>
                </c:pt>
              </c:strCache>
            </c:strRef>
          </c:cat>
          <c:val>
            <c:numRef>
              <c:f>Sheet1!$B$2:$B$14</c:f>
              <c:numCache>
                <c:formatCode>#,##0</c:formatCode>
                <c:ptCount val="13"/>
                <c:pt idx="0">
                  <c:v>114459</c:v>
                </c:pt>
                <c:pt idx="1">
                  <c:v>168565</c:v>
                </c:pt>
                <c:pt idx="2">
                  <c:v>234974</c:v>
                </c:pt>
                <c:pt idx="3">
                  <c:v>259499</c:v>
                </c:pt>
                <c:pt idx="4">
                  <c:v>292054</c:v>
                </c:pt>
                <c:pt idx="5">
                  <c:v>313510</c:v>
                </c:pt>
                <c:pt idx="6">
                  <c:v>324177</c:v>
                </c:pt>
                <c:pt idx="7">
                  <c:v>354700</c:v>
                </c:pt>
                <c:pt idx="8">
                  <c:v>376035</c:v>
                </c:pt>
                <c:pt idx="9">
                  <c:v>393642</c:v>
                </c:pt>
                <c:pt idx="10">
                  <c:v>400379</c:v>
                </c:pt>
                <c:pt idx="11">
                  <c:v>453944</c:v>
                </c:pt>
                <c:pt idx="12">
                  <c:v>399419</c:v>
                </c:pt>
              </c:numCache>
            </c:numRef>
          </c:val>
          <c:smooth val="0"/>
          <c:extLst>
            <c:ext xmlns:c16="http://schemas.microsoft.com/office/drawing/2014/chart" uri="{C3380CC4-5D6E-409C-BE32-E72D297353CC}">
              <c16:uniqueId val="{00000000-CF82-40C0-A0DF-C5373E04BE2C}"/>
            </c:ext>
          </c:extLst>
        </c:ser>
        <c:ser>
          <c:idx val="1"/>
          <c:order val="1"/>
          <c:tx>
            <c:strRef>
              <c:f>Sheet1!$C$1</c:f>
              <c:strCache>
                <c:ptCount val="1"/>
                <c:pt idx="0">
                  <c:v>Medical Products</c:v>
                </c:pt>
              </c:strCache>
            </c:strRef>
          </c:tx>
          <c:spPr>
            <a:ln w="38100" cap="rnd">
              <a:solidFill>
                <a:srgbClr val="86C658"/>
              </a:solidFill>
              <a:round/>
            </a:ln>
            <a:effectLst/>
          </c:spPr>
          <c:marker>
            <c:symbol val="circle"/>
            <c:size val="6"/>
            <c:spPr>
              <a:solidFill>
                <a:srgbClr val="86C658"/>
              </a:solidFill>
              <a:ln w="9525">
                <a:solidFill>
                  <a:srgbClr val="86C658"/>
                </a:solidFill>
              </a:ln>
              <a:effectLst/>
            </c:spPr>
          </c:marker>
          <c:dLbls>
            <c:dLbl>
              <c:idx val="0"/>
              <c:tx>
                <c:rich>
                  <a:bodyPr/>
                  <a:lstStyle/>
                  <a:p>
                    <a:r>
                      <a:rPr lang="en-US"/>
                      <a:t>227,246</a:t>
                    </a:r>
                  </a:p>
                </c:rich>
              </c:tx>
              <c:dLblPos val="b"/>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A7DC-4C61-84B9-03685AB25133}"/>
                </c:ext>
              </c:extLst>
            </c:dLbl>
            <c:dLbl>
              <c:idx val="12"/>
              <c:tx>
                <c:rich>
                  <a:bodyPr/>
                  <a:lstStyle/>
                  <a:p>
                    <a:r>
                      <a:rPr lang="en-US"/>
                      <a:t>253,933</a:t>
                    </a:r>
                  </a:p>
                </c:rich>
              </c:tx>
              <c:dLblPos val="r"/>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7-A7DC-4C61-84B9-03685AB251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b"/>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Jan. 2023</c:v>
                </c:pt>
                <c:pt idx="1">
                  <c:v>Feb. 2023</c:v>
                </c:pt>
                <c:pt idx="2">
                  <c:v>Mar. 2023</c:v>
                </c:pt>
                <c:pt idx="3">
                  <c:v>Apr. 2023</c:v>
                </c:pt>
                <c:pt idx="4">
                  <c:v>May. 2023</c:v>
                </c:pt>
                <c:pt idx="5">
                  <c:v>Jun. 2023</c:v>
                </c:pt>
                <c:pt idx="6">
                  <c:v>Jul. 2023</c:v>
                </c:pt>
                <c:pt idx="7">
                  <c:v>Aug. 2023</c:v>
                </c:pt>
                <c:pt idx="8">
                  <c:v>Sept.2023</c:v>
                </c:pt>
                <c:pt idx="9">
                  <c:v>Oct. 2023</c:v>
                </c:pt>
                <c:pt idx="10">
                  <c:v>Nov. 2023</c:v>
                </c:pt>
                <c:pt idx="11">
                  <c:v>Dec. 2023</c:v>
                </c:pt>
                <c:pt idx="12">
                  <c:v>Jan. 2024</c:v>
                </c:pt>
              </c:strCache>
            </c:strRef>
          </c:cat>
          <c:val>
            <c:numRef>
              <c:f>Sheet1!$C$2:$C$14</c:f>
              <c:numCache>
                <c:formatCode>#,##0</c:formatCode>
                <c:ptCount val="13"/>
                <c:pt idx="0">
                  <c:v>227246</c:v>
                </c:pt>
                <c:pt idx="1">
                  <c:v>316644</c:v>
                </c:pt>
                <c:pt idx="2">
                  <c:v>339062</c:v>
                </c:pt>
                <c:pt idx="3">
                  <c:v>314985</c:v>
                </c:pt>
                <c:pt idx="4">
                  <c:v>312758</c:v>
                </c:pt>
                <c:pt idx="5">
                  <c:v>303293</c:v>
                </c:pt>
                <c:pt idx="6">
                  <c:v>270240</c:v>
                </c:pt>
                <c:pt idx="7">
                  <c:v>278395</c:v>
                </c:pt>
                <c:pt idx="8">
                  <c:v>284116</c:v>
                </c:pt>
                <c:pt idx="9">
                  <c:v>277552</c:v>
                </c:pt>
                <c:pt idx="10">
                  <c:v>281691</c:v>
                </c:pt>
                <c:pt idx="11">
                  <c:v>291133</c:v>
                </c:pt>
                <c:pt idx="12">
                  <c:v>253933</c:v>
                </c:pt>
              </c:numCache>
            </c:numRef>
          </c:val>
          <c:smooth val="0"/>
          <c:extLst>
            <c:ext xmlns:c16="http://schemas.microsoft.com/office/drawing/2014/chart" uri="{C3380CC4-5D6E-409C-BE32-E72D297353CC}">
              <c16:uniqueId val="{00000003-CF82-40C0-A0DF-C5373E04BE2C}"/>
            </c:ext>
          </c:extLst>
        </c:ser>
        <c:dLbls>
          <c:dLblPos val="t"/>
          <c:showLegendKey val="0"/>
          <c:showVal val="1"/>
          <c:showCatName val="0"/>
          <c:showSerName val="0"/>
          <c:showPercent val="0"/>
          <c:showBubbleSize val="0"/>
        </c:dLbls>
        <c:marker val="1"/>
        <c:smooth val="0"/>
        <c:axId val="288668208"/>
        <c:axId val="288668768"/>
      </c:lineChart>
      <c:catAx>
        <c:axId val="28866820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8668768"/>
        <c:crosses val="autoZero"/>
        <c:auto val="1"/>
        <c:lblAlgn val="ctr"/>
        <c:lblOffset val="100"/>
        <c:noMultiLvlLbl val="1"/>
      </c:catAx>
      <c:valAx>
        <c:axId val="288668768"/>
        <c:scaling>
          <c:orientation val="minMax"/>
          <c:max val="50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Number</a:t>
                </a:r>
                <a:r>
                  <a:rPr lang="en-US" sz="1600" b="1" baseline="0">
                    <a:solidFill>
                      <a:srgbClr val="002060"/>
                    </a:solidFill>
                  </a:rPr>
                  <a:t> of Products Sold</a:t>
                </a:r>
                <a:endParaRPr lang="en-US" sz="1600" b="1">
                  <a:solidFill>
                    <a:srgbClr val="002060"/>
                  </a:solidFill>
                </a:endParaRPr>
              </a:p>
            </c:rich>
          </c:tx>
          <c:layout>
            <c:manualLayout>
              <c:xMode val="edge"/>
              <c:yMode val="edge"/>
              <c:x val="7.5821410817541084E-3"/>
              <c:y val="0.1440578057675198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K"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8668208"/>
        <c:crosses val="autoZero"/>
        <c:crossBetween val="between"/>
        <c:dispUnits>
          <c:builtInUnit val="thousands"/>
        </c:dispUnits>
      </c:valAx>
      <c:spPr>
        <a:noFill/>
        <a:ln>
          <a:noFill/>
        </a:ln>
        <a:effectLst/>
      </c:spPr>
    </c:plotArea>
    <c:legend>
      <c:legendPos val="r"/>
      <c:layout>
        <c:manualLayout>
          <c:xMode val="edge"/>
          <c:yMode val="edge"/>
          <c:x val="0.2628165219278088"/>
          <c:y val="9.1041730559595791E-3"/>
          <c:w val="0.38983883671304126"/>
          <c:h val="0.1465446956975893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r>
              <a:rPr lang="en-US" sz="1600" b="1">
                <a:solidFill>
                  <a:srgbClr val="002060"/>
                </a:solidFill>
              </a:rPr>
              <a:t>Retail Sales in 2023 by Product Type</a:t>
            </a:r>
          </a:p>
        </c:rich>
      </c:tx>
      <c:layout>
        <c:manualLayout>
          <c:xMode val="edge"/>
          <c:yMode val="edge"/>
          <c:x val="0.13529816050518384"/>
          <c:y val="2.795142095060041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5.4296302535970044E-2"/>
          <c:y val="0.2721580037603365"/>
          <c:w val="0.82964355899219766"/>
          <c:h val="0.69365902907928179"/>
        </c:manualLayout>
      </c:layout>
      <c:pieChart>
        <c:varyColors val="1"/>
        <c:ser>
          <c:idx val="0"/>
          <c:order val="0"/>
          <c:tx>
            <c:strRef>
              <c:f>Sheet1!$B$1</c:f>
              <c:strCache>
                <c:ptCount val="1"/>
                <c:pt idx="0">
                  <c:v>Sales</c:v>
                </c:pt>
              </c:strCache>
            </c:strRef>
          </c:tx>
          <c:dPt>
            <c:idx val="0"/>
            <c:bubble3D val="0"/>
            <c:spPr>
              <a:solidFill>
                <a:srgbClr val="86C658"/>
              </a:solidFill>
              <a:ln w="19050">
                <a:solidFill>
                  <a:schemeClr val="lt1"/>
                </a:solidFill>
              </a:ln>
              <a:effectLst/>
            </c:spPr>
            <c:extLst>
              <c:ext xmlns:c16="http://schemas.microsoft.com/office/drawing/2014/chart" uri="{C3380CC4-5D6E-409C-BE32-E72D297353CC}">
                <c16:uniqueId val="{00000002-846A-4184-AA5F-09F9B24255A8}"/>
              </c:ext>
            </c:extLst>
          </c:dPt>
          <c:dPt>
            <c:idx val="1"/>
            <c:bubble3D val="0"/>
            <c:spPr>
              <a:solidFill>
                <a:srgbClr val="FFC34E"/>
              </a:solidFill>
              <a:ln w="19050">
                <a:solidFill>
                  <a:schemeClr val="lt1"/>
                </a:solidFill>
              </a:ln>
              <a:effectLst/>
            </c:spPr>
            <c:extLst>
              <c:ext xmlns:c16="http://schemas.microsoft.com/office/drawing/2014/chart" uri="{C3380CC4-5D6E-409C-BE32-E72D297353CC}">
                <c16:uniqueId val="{00000003-846A-4184-AA5F-09F9B24255A8}"/>
              </c:ext>
            </c:extLst>
          </c:dPt>
          <c:dPt>
            <c:idx val="2"/>
            <c:bubble3D val="0"/>
            <c:spPr>
              <a:solidFill>
                <a:srgbClr val="000E2F"/>
              </a:solidFill>
              <a:ln w="19050">
                <a:solidFill>
                  <a:schemeClr val="lt1"/>
                </a:solidFill>
              </a:ln>
              <a:effectLst/>
            </c:spPr>
            <c:extLst>
              <c:ext xmlns:c16="http://schemas.microsoft.com/office/drawing/2014/chart" uri="{C3380CC4-5D6E-409C-BE32-E72D297353CC}">
                <c16:uniqueId val="{00000004-846A-4184-AA5F-09F9B24255A8}"/>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5-846A-4184-AA5F-09F9B24255A8}"/>
              </c:ext>
            </c:extLst>
          </c:dPt>
          <c:dPt>
            <c:idx val="4"/>
            <c:bubble3D val="0"/>
            <c:spPr>
              <a:solidFill>
                <a:srgbClr val="7C878E"/>
              </a:solidFill>
              <a:ln w="19050">
                <a:solidFill>
                  <a:schemeClr val="lt1"/>
                </a:solidFill>
              </a:ln>
              <a:effectLst/>
            </c:spPr>
            <c:extLst>
              <c:ext xmlns:c16="http://schemas.microsoft.com/office/drawing/2014/chart" uri="{C3380CC4-5D6E-409C-BE32-E72D297353CC}">
                <c16:uniqueId val="{00000001-846A-4184-AA5F-09F9B24255A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Usable Cannabis (Flower)</c:v>
                </c:pt>
                <c:pt idx="1">
                  <c:v>Vape Cartridge</c:v>
                </c:pt>
                <c:pt idx="2">
                  <c:v>Infused Edible</c:v>
                </c:pt>
                <c:pt idx="3">
                  <c:v>Extract for Inhalation</c:v>
                </c:pt>
                <c:pt idx="4">
                  <c:v>Other</c:v>
                </c:pt>
              </c:strCache>
            </c:strRef>
          </c:cat>
          <c:val>
            <c:numRef>
              <c:f>Sheet1!$B$2:$B$6</c:f>
              <c:numCache>
                <c:formatCode>General</c:formatCode>
                <c:ptCount val="5"/>
                <c:pt idx="0">
                  <c:v>51</c:v>
                </c:pt>
                <c:pt idx="1">
                  <c:v>29</c:v>
                </c:pt>
                <c:pt idx="2">
                  <c:v>11</c:v>
                </c:pt>
                <c:pt idx="3">
                  <c:v>5</c:v>
                </c:pt>
                <c:pt idx="4">
                  <c:v>3</c:v>
                </c:pt>
              </c:numCache>
            </c:numRef>
          </c:val>
          <c:extLst>
            <c:ext xmlns:c16="http://schemas.microsoft.com/office/drawing/2014/chart" uri="{C3380CC4-5D6E-409C-BE32-E72D297353CC}">
              <c16:uniqueId val="{00000000-846A-4184-AA5F-09F9B24255A8}"/>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
          <c:y val="0.10523219787605217"/>
          <c:w val="1"/>
          <c:h val="0.1572676595656985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04175346439457E-2"/>
          <c:y val="3.37022714407086E-2"/>
          <c:w val="0.91128063988635621"/>
          <c:h val="0.88970800855732868"/>
        </c:manualLayout>
      </c:layout>
      <c:lineChart>
        <c:grouping val="standard"/>
        <c:varyColors val="0"/>
        <c:ser>
          <c:idx val="0"/>
          <c:order val="0"/>
          <c:tx>
            <c:strRef>
              <c:f>Sheet1!$B$1</c:f>
              <c:strCache>
                <c:ptCount val="1"/>
                <c:pt idx="0">
                  <c:v>Column1</c:v>
                </c:pt>
              </c:strCache>
            </c:strRef>
          </c:tx>
          <c:spPr>
            <a:ln w="571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Sheet1!$B$2:$B$11</c:f>
              <c:numCache>
                <c:formatCode>General</c:formatCode>
                <c:ptCount val="10"/>
              </c:numCache>
            </c:numRef>
          </c:val>
          <c:smooth val="0"/>
          <c:extLst>
            <c:ext xmlns:c16="http://schemas.microsoft.com/office/drawing/2014/chart" uri="{C3380CC4-5D6E-409C-BE32-E72D297353CC}">
              <c16:uniqueId val="{00000000-CF82-40C0-A0DF-C5373E04BE2C}"/>
            </c:ext>
          </c:extLst>
        </c:ser>
        <c:ser>
          <c:idx val="1"/>
          <c:order val="1"/>
          <c:tx>
            <c:strRef>
              <c:f>Sheet1!$C$1</c:f>
              <c:strCache>
                <c:ptCount val="1"/>
                <c:pt idx="0">
                  <c:v>Column2</c:v>
                </c:pt>
              </c:strCache>
            </c:strRef>
          </c:tx>
          <c:spPr>
            <a:ln w="57150" cap="rnd">
              <a:solidFill>
                <a:srgbClr val="FF0000"/>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Sheet1!$C$2:$C$11</c:f>
              <c:numCache>
                <c:formatCode>General</c:formatCode>
                <c:ptCount val="10"/>
              </c:numCache>
            </c:numRef>
          </c:val>
          <c:smooth val="0"/>
          <c:extLst>
            <c:ext xmlns:c16="http://schemas.microsoft.com/office/drawing/2014/chart" uri="{C3380CC4-5D6E-409C-BE32-E72D297353CC}">
              <c16:uniqueId val="{00000003-CF82-40C0-A0DF-C5373E04BE2C}"/>
            </c:ext>
          </c:extLst>
        </c:ser>
        <c:ser>
          <c:idx val="2"/>
          <c:order val="2"/>
          <c:tx>
            <c:strRef>
              <c:f>Sheet1!$D$1</c:f>
              <c:strCache>
                <c:ptCount val="1"/>
                <c:pt idx="0">
                  <c:v>Column5</c:v>
                </c:pt>
              </c:strCache>
            </c:strRef>
          </c:tx>
          <c:spPr>
            <a:ln w="57150" cap="rnd">
              <a:solidFill>
                <a:srgbClr val="00B050"/>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Sheet1!$D$2:$D$11</c:f>
              <c:numCache>
                <c:formatCode>General</c:formatCode>
                <c:ptCount val="10"/>
              </c:numCache>
            </c:numRef>
          </c:val>
          <c:smooth val="0"/>
          <c:extLst>
            <c:ext xmlns:c16="http://schemas.microsoft.com/office/drawing/2014/chart" uri="{C3380CC4-5D6E-409C-BE32-E72D297353CC}">
              <c16:uniqueId val="{00000006-CF82-40C0-A0DF-C5373E04BE2C}"/>
            </c:ext>
          </c:extLst>
        </c:ser>
        <c:ser>
          <c:idx val="3"/>
          <c:order val="3"/>
          <c:tx>
            <c:strRef>
              <c:f>Sheet1!$E$1</c:f>
              <c:strCache>
                <c:ptCount val="1"/>
                <c:pt idx="0">
                  <c:v>12-17</c:v>
                </c:pt>
              </c:strCache>
            </c:strRef>
          </c:tx>
          <c:spPr>
            <a:ln w="44450" cap="rnd">
              <a:solidFill>
                <a:srgbClr val="86C658"/>
              </a:solidFill>
              <a:round/>
            </a:ln>
            <a:effectLst/>
          </c:spPr>
          <c:marker>
            <c:symbol val="circle"/>
            <c:size val="6"/>
            <c:spPr>
              <a:solidFill>
                <a:srgbClr val="86C658"/>
              </a:solidFill>
              <a:ln w="9525">
                <a:noFill/>
              </a:ln>
              <a:effectLst/>
            </c:spPr>
          </c:marker>
          <c:dPt>
            <c:idx val="9"/>
            <c:marker>
              <c:symbol val="circle"/>
              <c:size val="6"/>
              <c:spPr>
                <a:solidFill>
                  <a:srgbClr val="86C658"/>
                </a:solidFill>
                <a:ln w="9525">
                  <a:noFill/>
                </a:ln>
                <a:effectLst/>
              </c:spPr>
            </c:marker>
            <c:bubble3D val="0"/>
            <c:spPr>
              <a:ln w="44450" cap="rnd">
                <a:solidFill>
                  <a:srgbClr val="86C658">
                    <a:alpha val="35000"/>
                  </a:srgbClr>
                </a:solidFill>
                <a:prstDash val="dash"/>
                <a:round/>
              </a:ln>
              <a:effectLst/>
            </c:spPr>
            <c:extLst>
              <c:ext xmlns:c16="http://schemas.microsoft.com/office/drawing/2014/chart" uri="{C3380CC4-5D6E-409C-BE32-E72D297353CC}">
                <c16:uniqueId val="{00000002-A8CF-4F7E-860F-3A76055EDDDE}"/>
              </c:ext>
            </c:extLst>
          </c:dPt>
          <c:dLbls>
            <c:dLbl>
              <c:idx val="0"/>
              <c:layout>
                <c:manualLayout>
                  <c:x val="-1.7707028490541898E-2"/>
                  <c:y val="2.5605640240827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81-4BF7-9A61-456A3EDE34BE}"/>
                </c:ext>
              </c:extLst>
            </c:dLbl>
            <c:dLbl>
              <c:idx val="1"/>
              <c:layout>
                <c:manualLayout>
                  <c:x val="-1.7153813247197499E-2"/>
                  <c:y val="2.8246747642603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4A-4682-968A-4E1B6F0B0A62}"/>
                </c:ext>
              </c:extLst>
            </c:dLbl>
            <c:dLbl>
              <c:idx val="2"/>
              <c:layout>
                <c:manualLayout>
                  <c:x val="-1.9898150770434001E-2"/>
                  <c:y val="2.5605640240827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82-40C0-A0DF-C5373E04BE2C}"/>
                </c:ext>
              </c:extLst>
            </c:dLbl>
            <c:dLbl>
              <c:idx val="3"/>
              <c:layout>
                <c:manualLayout>
                  <c:x val="-1.9133992403555688E-2"/>
                  <c:y val="2.6333702701728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82-40C0-A0DF-C5373E04BE2C}"/>
                </c:ext>
              </c:extLst>
            </c:dLbl>
            <c:dLbl>
              <c:idx val="4"/>
              <c:layout>
                <c:manualLayout>
                  <c:x val="-1.6851482566522441E-2"/>
                  <c:y val="2.3524172687430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82-40C0-A0DF-C5373E04BE2C}"/>
                </c:ext>
              </c:extLst>
            </c:dLbl>
            <c:dLbl>
              <c:idx val="5"/>
              <c:layout>
                <c:manualLayout>
                  <c:x val="-2.0229597125331709E-2"/>
                  <c:y val="3.1395502407014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8B-4D1E-9197-104B4CA653B9}"/>
                </c:ext>
              </c:extLst>
            </c:dLbl>
            <c:dLbl>
              <c:idx val="6"/>
              <c:layout>
                <c:manualLayout>
                  <c:x val="-2.2420716706291578E-2"/>
                  <c:y val="2.352417268743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8B-4D1E-9197-104B4CA653B9}"/>
                </c:ext>
              </c:extLst>
            </c:dLbl>
            <c:dLbl>
              <c:idx val="7"/>
              <c:layout>
                <c:manualLayout>
                  <c:x val="-1.8899181450635648E-2"/>
                  <c:y val="2.3754686882304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A1-4199-8625-0258C3DDAF0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Sheet1!$E$2:$E$11</c:f>
              <c:numCache>
                <c:formatCode>General</c:formatCode>
                <c:ptCount val="10"/>
                <c:pt idx="0">
                  <c:v>0.9</c:v>
                </c:pt>
                <c:pt idx="1">
                  <c:v>0.6</c:v>
                </c:pt>
                <c:pt idx="2">
                  <c:v>0.6</c:v>
                </c:pt>
                <c:pt idx="3">
                  <c:v>0.7</c:v>
                </c:pt>
                <c:pt idx="4">
                  <c:v>0.6</c:v>
                </c:pt>
                <c:pt idx="5">
                  <c:v>0.6</c:v>
                </c:pt>
                <c:pt idx="6">
                  <c:v>0.4</c:v>
                </c:pt>
                <c:pt idx="7">
                  <c:v>0.4</c:v>
                </c:pt>
                <c:pt idx="9">
                  <c:v>0.2</c:v>
                </c:pt>
              </c:numCache>
            </c:numRef>
          </c:val>
          <c:smooth val="0"/>
          <c:extLst>
            <c:ext xmlns:c16="http://schemas.microsoft.com/office/drawing/2014/chart" uri="{C3380CC4-5D6E-409C-BE32-E72D297353CC}">
              <c16:uniqueId val="{00000012-CF82-40C0-A0DF-C5373E04BE2C}"/>
            </c:ext>
          </c:extLst>
        </c:ser>
        <c:ser>
          <c:idx val="4"/>
          <c:order val="4"/>
          <c:tx>
            <c:strRef>
              <c:f>Sheet1!$F$1</c:f>
              <c:strCache>
                <c:ptCount val="1"/>
                <c:pt idx="0">
                  <c:v>18-25</c:v>
                </c:pt>
              </c:strCache>
            </c:strRef>
          </c:tx>
          <c:spPr>
            <a:ln w="44450" cap="rnd">
              <a:solidFill>
                <a:srgbClr val="000E2F"/>
              </a:solidFill>
              <a:round/>
            </a:ln>
            <a:effectLst/>
          </c:spPr>
          <c:marker>
            <c:symbol val="circle"/>
            <c:size val="6"/>
            <c:spPr>
              <a:solidFill>
                <a:srgbClr val="000E2F"/>
              </a:solidFill>
              <a:ln w="9525">
                <a:noFill/>
              </a:ln>
              <a:effectLst/>
            </c:spPr>
          </c:marker>
          <c:dPt>
            <c:idx val="9"/>
            <c:marker>
              <c:symbol val="circle"/>
              <c:size val="6"/>
              <c:spPr>
                <a:solidFill>
                  <a:srgbClr val="000E2F"/>
                </a:solidFill>
                <a:ln w="9525">
                  <a:noFill/>
                </a:ln>
                <a:effectLst/>
              </c:spPr>
            </c:marker>
            <c:bubble3D val="0"/>
            <c:spPr>
              <a:ln w="44450" cap="rnd">
                <a:solidFill>
                  <a:srgbClr val="000E2F">
                    <a:alpha val="35000"/>
                  </a:srgbClr>
                </a:solidFill>
                <a:prstDash val="dash"/>
                <a:round/>
              </a:ln>
              <a:effectLst/>
            </c:spPr>
            <c:extLst>
              <c:ext xmlns:c16="http://schemas.microsoft.com/office/drawing/2014/chart" uri="{C3380CC4-5D6E-409C-BE32-E72D297353CC}">
                <c16:uniqueId val="{00000000-A8CF-4F7E-860F-3A76055EDDD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Sheet1!$F$2:$F$11</c:f>
              <c:numCache>
                <c:formatCode>General</c:formatCode>
                <c:ptCount val="10"/>
                <c:pt idx="0">
                  <c:v>6.7</c:v>
                </c:pt>
                <c:pt idx="1">
                  <c:v>6.3</c:v>
                </c:pt>
                <c:pt idx="2">
                  <c:v>6.7</c:v>
                </c:pt>
                <c:pt idx="3">
                  <c:v>7.6</c:v>
                </c:pt>
                <c:pt idx="4">
                  <c:v>9.1</c:v>
                </c:pt>
                <c:pt idx="5">
                  <c:v>8.4</c:v>
                </c:pt>
                <c:pt idx="6">
                  <c:v>6.2</c:v>
                </c:pt>
                <c:pt idx="7">
                  <c:v>6.2</c:v>
                </c:pt>
                <c:pt idx="9">
                  <c:v>3.9</c:v>
                </c:pt>
              </c:numCache>
            </c:numRef>
          </c:val>
          <c:smooth val="0"/>
          <c:extLst>
            <c:ext xmlns:c16="http://schemas.microsoft.com/office/drawing/2014/chart" uri="{C3380CC4-5D6E-409C-BE32-E72D297353CC}">
              <c16:uniqueId val="{00000000-9C3B-429A-A05F-9721D89F1BB1}"/>
            </c:ext>
          </c:extLst>
        </c:ser>
        <c:ser>
          <c:idx val="5"/>
          <c:order val="5"/>
          <c:tx>
            <c:strRef>
              <c:f>Sheet1!$G$1</c:f>
              <c:strCache>
                <c:ptCount val="1"/>
                <c:pt idx="0">
                  <c:v>26+</c:v>
                </c:pt>
              </c:strCache>
            </c:strRef>
          </c:tx>
          <c:spPr>
            <a:ln w="44450" cap="rnd" cmpd="sng">
              <a:solidFill>
                <a:srgbClr val="FFC34E"/>
              </a:solidFill>
              <a:round/>
            </a:ln>
            <a:effectLst/>
          </c:spPr>
          <c:marker>
            <c:symbol val="circle"/>
            <c:size val="6"/>
            <c:spPr>
              <a:solidFill>
                <a:srgbClr val="FFC34E"/>
              </a:solidFill>
              <a:ln w="9525">
                <a:noFill/>
              </a:ln>
              <a:effectLst/>
            </c:spPr>
          </c:marker>
          <c:dPt>
            <c:idx val="9"/>
            <c:marker>
              <c:symbol val="circle"/>
              <c:size val="6"/>
              <c:spPr>
                <a:solidFill>
                  <a:srgbClr val="FFC34E"/>
                </a:solidFill>
                <a:ln w="9525">
                  <a:noFill/>
                </a:ln>
                <a:effectLst/>
              </c:spPr>
            </c:marker>
            <c:bubble3D val="0"/>
            <c:spPr>
              <a:ln w="44450" cap="rnd" cmpd="sng">
                <a:solidFill>
                  <a:srgbClr val="FFC34E">
                    <a:alpha val="35000"/>
                  </a:srgbClr>
                </a:solidFill>
                <a:prstDash val="dash"/>
                <a:round/>
              </a:ln>
              <a:effectLst/>
            </c:spPr>
            <c:extLst>
              <c:ext xmlns:c16="http://schemas.microsoft.com/office/drawing/2014/chart" uri="{C3380CC4-5D6E-409C-BE32-E72D297353CC}">
                <c16:uniqueId val="{00000001-A8CF-4F7E-860F-3A76055EDDD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Sheet1!$G$2:$G$11</c:f>
              <c:numCache>
                <c:formatCode>General</c:formatCode>
                <c:ptCount val="10"/>
                <c:pt idx="0">
                  <c:v>1.3</c:v>
                </c:pt>
                <c:pt idx="1">
                  <c:v>1.5</c:v>
                </c:pt>
                <c:pt idx="2">
                  <c:v>1.6</c:v>
                </c:pt>
                <c:pt idx="3">
                  <c:v>1.8</c:v>
                </c:pt>
                <c:pt idx="4">
                  <c:v>1.6</c:v>
                </c:pt>
                <c:pt idx="5">
                  <c:v>2.1</c:v>
                </c:pt>
                <c:pt idx="6">
                  <c:v>1.6</c:v>
                </c:pt>
                <c:pt idx="7">
                  <c:v>1.5</c:v>
                </c:pt>
                <c:pt idx="9" formatCode="0.0">
                  <c:v>2</c:v>
                </c:pt>
              </c:numCache>
            </c:numRef>
          </c:val>
          <c:smooth val="0"/>
          <c:extLst>
            <c:ext xmlns:c16="http://schemas.microsoft.com/office/drawing/2014/chart" uri="{C3380CC4-5D6E-409C-BE32-E72D297353CC}">
              <c16:uniqueId val="{00000001-9C3B-429A-A05F-9721D89F1BB1}"/>
            </c:ext>
          </c:extLst>
        </c:ser>
        <c:dLbls>
          <c:dLblPos val="t"/>
          <c:showLegendKey val="0"/>
          <c:showVal val="1"/>
          <c:showCatName val="0"/>
          <c:showSerName val="0"/>
          <c:showPercent val="0"/>
          <c:showBubbleSize val="0"/>
        </c:dLbls>
        <c:marker val="1"/>
        <c:smooth val="0"/>
        <c:axId val="208756304"/>
        <c:axId val="208756864"/>
      </c:lineChart>
      <c:catAx>
        <c:axId val="208756304"/>
        <c:scaling>
          <c:orientation val="minMax"/>
        </c:scaling>
        <c:delete val="0"/>
        <c:axPos val="b"/>
        <c:numFmt formatCode="General" sourceLinked="1"/>
        <c:majorTickMark val="none"/>
        <c:minorTickMark val="none"/>
        <c:tickLblPos val="nextTo"/>
        <c:spPr>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Arial" panose="020B0604020202020204" pitchFamily="34" charset="0"/>
              </a:defRPr>
            </a:pPr>
            <a:endParaRPr lang="en-US"/>
          </a:p>
        </c:txPr>
        <c:crossAx val="208756864"/>
        <c:crosses val="autoZero"/>
        <c:auto val="1"/>
        <c:lblAlgn val="ctr"/>
        <c:lblOffset val="100"/>
        <c:noMultiLvlLbl val="0"/>
      </c:catAx>
      <c:valAx>
        <c:axId val="208756864"/>
        <c:scaling>
          <c:orientation val="minMax"/>
          <c:max val="2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a:t>
                </a:r>
                <a:r>
                  <a:rPr lang="en-US" sz="1600" b="1" baseline="0">
                    <a:solidFill>
                      <a:srgbClr val="002060"/>
                    </a:solidFill>
                  </a:rPr>
                  <a:t> (%)</a:t>
                </a:r>
                <a:endParaRPr lang="en-US" sz="1600" b="1">
                  <a:solidFill>
                    <a:srgbClr val="002060"/>
                  </a:solidFill>
                </a:endParaRPr>
              </a:p>
            </c:rich>
          </c:tx>
          <c:layout>
            <c:manualLayout>
              <c:xMode val="edge"/>
              <c:yMode val="edge"/>
              <c:x val="2.6422297928460569E-3"/>
              <c:y val="0.3369975946441066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08756304"/>
        <c:crosses val="autoZero"/>
        <c:crossBetween val="between"/>
        <c:majorUnit val="5"/>
        <c:minorUnit val="1"/>
      </c:valAx>
      <c:spPr>
        <a:noFill/>
        <a:ln>
          <a:noFill/>
        </a:ln>
        <a:effectLst/>
      </c:spPr>
    </c:plotArea>
    <c:legend>
      <c:legendPos val="t"/>
      <c:legendEntry>
        <c:idx val="0"/>
        <c:delete val="1"/>
      </c:legendEntry>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74592305514433E-2"/>
          <c:y val="3.2548881221493638E-2"/>
          <c:w val="0.90112298993849416"/>
          <c:h val="0.89558988118270466"/>
        </c:manualLayout>
      </c:layout>
      <c:lineChart>
        <c:grouping val="standard"/>
        <c:varyColors val="0"/>
        <c:ser>
          <c:idx val="0"/>
          <c:order val="0"/>
          <c:tx>
            <c:strRef>
              <c:f>Sheet1!$B$1</c:f>
              <c:strCache>
                <c:ptCount val="1"/>
                <c:pt idx="0">
                  <c:v>Total deaths</c:v>
                </c:pt>
              </c:strCache>
            </c:strRef>
          </c:tx>
          <c:spPr>
            <a:ln w="28575" cap="rnd">
              <a:solidFill>
                <a:schemeClr val="tx1"/>
              </a:solidFill>
              <a:prstDash val="lg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44-458B-9746-38763C92948F}"/>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44-458B-9746-38763C9294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75-4510-95ED-94944FF70D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355</c:v>
                </c:pt>
                <c:pt idx="1">
                  <c:v>490</c:v>
                </c:pt>
                <c:pt idx="2">
                  <c:v>558</c:v>
                </c:pt>
                <c:pt idx="3">
                  <c:v>723</c:v>
                </c:pt>
                <c:pt idx="4">
                  <c:v>917</c:v>
                </c:pt>
                <c:pt idx="5">
                  <c:v>1038</c:v>
                </c:pt>
                <c:pt idx="6">
                  <c:v>1017</c:v>
                </c:pt>
                <c:pt idx="7">
                  <c:v>1200</c:v>
                </c:pt>
                <c:pt idx="8">
                  <c:v>1374</c:v>
                </c:pt>
                <c:pt idx="9">
                  <c:v>1524</c:v>
                </c:pt>
                <c:pt idx="10">
                  <c:v>1425</c:v>
                </c:pt>
              </c:numCache>
            </c:numRef>
          </c:val>
          <c:smooth val="0"/>
          <c:extLst>
            <c:ext xmlns:c16="http://schemas.microsoft.com/office/drawing/2014/chart" uri="{C3380CC4-5D6E-409C-BE32-E72D297353CC}">
              <c16:uniqueId val="{00000000-A275-4510-95ED-94944FF70D8F}"/>
            </c:ext>
          </c:extLst>
        </c:ser>
        <c:ser>
          <c:idx val="1"/>
          <c:order val="1"/>
          <c:tx>
            <c:strRef>
              <c:f>Sheet1!$C$1</c:f>
              <c:strCache>
                <c:ptCount val="1"/>
                <c:pt idx="0">
                  <c:v>Cocaine-involved deaths</c:v>
                </c:pt>
              </c:strCache>
            </c:strRef>
          </c:tx>
          <c:spPr>
            <a:ln w="28575" cap="rnd">
              <a:solidFill>
                <a:schemeClr val="accent4"/>
              </a:solidFill>
              <a:round/>
            </a:ln>
            <a:effectLst/>
          </c:spPr>
          <c:marker>
            <c:symbol val="none"/>
          </c:marker>
          <c:dPt>
            <c:idx val="10"/>
            <c:marker>
              <c:symbol val="none"/>
            </c:marker>
            <c:bubble3D val="0"/>
            <c:extLst>
              <c:ext xmlns:c16="http://schemas.microsoft.com/office/drawing/2014/chart" uri="{C3380CC4-5D6E-409C-BE32-E72D297353CC}">
                <c16:uniqueId val="{0000000A-A275-4510-95ED-94944FF70D8F}"/>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30-484A-BA63-AE8DD3B8FF5F}"/>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30-484A-BA63-AE8DD3B8FF5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75-4510-95ED-94944FF70D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General</c:formatCode>
                <c:ptCount val="11"/>
                <c:pt idx="0">
                  <c:v>105</c:v>
                </c:pt>
                <c:pt idx="1">
                  <c:v>147</c:v>
                </c:pt>
                <c:pt idx="2">
                  <c:v>126</c:v>
                </c:pt>
                <c:pt idx="3">
                  <c:v>177</c:v>
                </c:pt>
                <c:pt idx="4">
                  <c:v>274</c:v>
                </c:pt>
                <c:pt idx="5">
                  <c:v>347</c:v>
                </c:pt>
                <c:pt idx="6">
                  <c:v>345</c:v>
                </c:pt>
                <c:pt idx="7">
                  <c:v>463</c:v>
                </c:pt>
                <c:pt idx="8">
                  <c:v>529</c:v>
                </c:pt>
                <c:pt idx="9">
                  <c:v>656</c:v>
                </c:pt>
                <c:pt idx="10">
                  <c:v>684</c:v>
                </c:pt>
              </c:numCache>
            </c:numRef>
          </c:val>
          <c:smooth val="0"/>
          <c:extLst>
            <c:ext xmlns:c16="http://schemas.microsoft.com/office/drawing/2014/chart" uri="{C3380CC4-5D6E-409C-BE32-E72D297353CC}">
              <c16:uniqueId val="{00000001-A275-4510-95ED-94944FF70D8F}"/>
            </c:ext>
          </c:extLst>
        </c:ser>
        <c:ser>
          <c:idx val="2"/>
          <c:order val="2"/>
          <c:tx>
            <c:strRef>
              <c:f>Sheet1!#REF!</c:f>
              <c:strCache>
                <c:ptCount val="1"/>
                <c:pt idx="0">
                  <c:v>#REF!</c:v>
                </c:pt>
              </c:strCache>
            </c:strRef>
          </c:tx>
          <c:spPr>
            <a:ln w="28575" cap="rnd">
              <a:solidFill>
                <a:schemeClr val="accent3"/>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2-A275-4510-95ED-94944FF70D8F}"/>
            </c:ext>
          </c:extLst>
        </c:ser>
        <c:ser>
          <c:idx val="3"/>
          <c:order val="3"/>
          <c:tx>
            <c:strRef>
              <c:f>Sheet1!#REF!</c:f>
              <c:strCache>
                <c:ptCount val="1"/>
                <c:pt idx="0">
                  <c:v>#REF!</c:v>
                </c:pt>
              </c:strCache>
            </c:strRef>
          </c:tx>
          <c:spPr>
            <a:ln w="28575" cap="rnd">
              <a:solidFill>
                <a:schemeClr val="accent4"/>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A275-4510-95ED-94944FF70D8F}"/>
            </c:ext>
          </c:extLst>
        </c:ser>
        <c:ser>
          <c:idx val="4"/>
          <c:order val="4"/>
          <c:tx>
            <c:strRef>
              <c:f>Sheet1!#REF!</c:f>
              <c:strCache>
                <c:ptCount val="1"/>
                <c:pt idx="0">
                  <c:v>#REF!</c:v>
                </c:pt>
              </c:strCache>
            </c:strRef>
          </c:tx>
          <c:spPr>
            <a:ln w="28575" cap="rnd">
              <a:solidFill>
                <a:schemeClr val="accent5"/>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4-A275-4510-95ED-94944FF70D8F}"/>
            </c:ext>
          </c:extLst>
        </c:ser>
        <c:ser>
          <c:idx val="5"/>
          <c:order val="5"/>
          <c:tx>
            <c:strRef>
              <c:f>Sheet1!#REF!</c:f>
              <c:strCache>
                <c:ptCount val="1"/>
                <c:pt idx="0">
                  <c:v>#REF!</c:v>
                </c:pt>
              </c:strCache>
            </c:strRef>
          </c:tx>
          <c:spPr>
            <a:ln w="28575" cap="rnd">
              <a:solidFill>
                <a:schemeClr val="accent6"/>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5-A275-4510-95ED-94944FF70D8F}"/>
            </c:ext>
          </c:extLst>
        </c:ser>
        <c:ser>
          <c:idx val="6"/>
          <c:order val="6"/>
          <c:tx>
            <c:strRef>
              <c:f>Sheet1!#REF!</c:f>
              <c:strCache>
                <c:ptCount val="1"/>
                <c:pt idx="0">
                  <c:v>#REF!</c:v>
                </c:pt>
              </c:strCache>
            </c:strRef>
          </c:tx>
          <c:spPr>
            <a:ln w="28575" cap="rnd">
              <a:solidFill>
                <a:schemeClr val="accent1">
                  <a:lumMod val="60000"/>
                </a:schemeClr>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6-A275-4510-95ED-94944FF70D8F}"/>
            </c:ext>
          </c:extLst>
        </c:ser>
        <c:dLbls>
          <c:showLegendKey val="0"/>
          <c:showVal val="0"/>
          <c:showCatName val="0"/>
          <c:showSerName val="0"/>
          <c:showPercent val="0"/>
          <c:showBubbleSize val="0"/>
        </c:dLbls>
        <c:smooth val="0"/>
        <c:axId val="2092731520"/>
        <c:axId val="1513603344"/>
      </c:lineChart>
      <c:catAx>
        <c:axId val="20927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513603344"/>
        <c:crosses val="autoZero"/>
        <c:auto val="1"/>
        <c:lblAlgn val="ctr"/>
        <c:lblOffset val="100"/>
        <c:noMultiLvlLbl val="0"/>
      </c:catAx>
      <c:valAx>
        <c:axId val="1513603344"/>
        <c:scaling>
          <c:orientation val="minMax"/>
          <c:max val="16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Number of Overdose</a:t>
                </a:r>
                <a:r>
                  <a:rPr lang="en-US" sz="1600" b="1" baseline="0">
                    <a:solidFill>
                      <a:srgbClr val="002060"/>
                    </a:solidFill>
                  </a:rPr>
                  <a:t> Deaths</a:t>
                </a:r>
                <a:endParaRPr lang="en-US" sz="1600" b="1">
                  <a:solidFill>
                    <a:srgbClr val="002060"/>
                  </a:solidFill>
                </a:endParaRPr>
              </a:p>
            </c:rich>
          </c:tx>
          <c:layout>
            <c:manualLayout>
              <c:xMode val="edge"/>
              <c:yMode val="edge"/>
              <c:x val="1.7709025840204763E-3"/>
              <c:y val="0.198577106360353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092731520"/>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2000875609526E-2"/>
          <c:y val="3.169322718440154E-2"/>
          <c:w val="0.76084237285157075"/>
          <c:h val="0.84687250199840125"/>
        </c:manualLayout>
      </c:layout>
      <c:lineChart>
        <c:grouping val="standard"/>
        <c:varyColors val="0"/>
        <c:ser>
          <c:idx val="0"/>
          <c:order val="0"/>
          <c:tx>
            <c:strRef>
              <c:f>Sheet1!$A$2</c:f>
              <c:strCache>
                <c:ptCount val="1"/>
                <c:pt idx="0">
                  <c:v>Urban Core</c:v>
                </c:pt>
              </c:strCache>
            </c:strRef>
          </c:tx>
          <c:spPr>
            <a:ln w="28575" cap="rnd">
              <a:solidFill>
                <a:schemeClr val="accent1"/>
              </a:solidFill>
              <a:round/>
            </a:ln>
            <a:effectLst/>
          </c:spPr>
          <c:marker>
            <c:symbol val="none"/>
          </c:marker>
          <c:dLbls>
            <c:dLbl>
              <c:idx val="0"/>
              <c:layout>
                <c:manualLayout>
                  <c:x val="-2.4461014599531223E-2"/>
                  <c:y val="-4.327777935132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DA-431D-97E8-2E52114CA6A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DA-431D-97E8-2E52114CA6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Sheet1!$B$2:$L$2</c:f>
              <c:numCache>
                <c:formatCode>0.0</c:formatCode>
                <c:ptCount val="11"/>
                <c:pt idx="0">
                  <c:v>5.2</c:v>
                </c:pt>
                <c:pt idx="1">
                  <c:v>9.6</c:v>
                </c:pt>
                <c:pt idx="2">
                  <c:v>7</c:v>
                </c:pt>
                <c:pt idx="3">
                  <c:v>11.5</c:v>
                </c:pt>
                <c:pt idx="4">
                  <c:v>11.2</c:v>
                </c:pt>
                <c:pt idx="5">
                  <c:v>16.899999999999999</c:v>
                </c:pt>
                <c:pt idx="6">
                  <c:v>18.8</c:v>
                </c:pt>
                <c:pt idx="7">
                  <c:v>24.3</c:v>
                </c:pt>
                <c:pt idx="8">
                  <c:v>30.9</c:v>
                </c:pt>
                <c:pt idx="9">
                  <c:v>43.3</c:v>
                </c:pt>
                <c:pt idx="10">
                  <c:v>44.6</c:v>
                </c:pt>
              </c:numCache>
            </c:numRef>
          </c:val>
          <c:smooth val="0"/>
          <c:extLst>
            <c:ext xmlns:c16="http://schemas.microsoft.com/office/drawing/2014/chart" uri="{C3380CC4-5D6E-409C-BE32-E72D297353CC}">
              <c16:uniqueId val="{00000000-5CDA-431D-97E8-2E52114CA6AE}"/>
            </c:ext>
          </c:extLst>
        </c:ser>
        <c:ser>
          <c:idx val="1"/>
          <c:order val="1"/>
          <c:tx>
            <c:strRef>
              <c:f>Sheet1!$A$3</c:f>
              <c:strCache>
                <c:ptCount val="1"/>
                <c:pt idx="0">
                  <c:v>Urban Periphery</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DA-431D-97E8-2E52114CA6A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DA-431D-97E8-2E52114CA6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Sheet1!$B$3:$L$3</c:f>
              <c:numCache>
                <c:formatCode>0.0</c:formatCode>
                <c:ptCount val="11"/>
                <c:pt idx="0">
                  <c:v>3</c:v>
                </c:pt>
                <c:pt idx="1">
                  <c:v>3.8</c:v>
                </c:pt>
                <c:pt idx="2">
                  <c:v>3.4</c:v>
                </c:pt>
                <c:pt idx="3">
                  <c:v>4.2</c:v>
                </c:pt>
                <c:pt idx="4">
                  <c:v>7.6</c:v>
                </c:pt>
                <c:pt idx="5">
                  <c:v>8.6999999999999993</c:v>
                </c:pt>
                <c:pt idx="6">
                  <c:v>9.4</c:v>
                </c:pt>
                <c:pt idx="7">
                  <c:v>10.7</c:v>
                </c:pt>
                <c:pt idx="8">
                  <c:v>15</c:v>
                </c:pt>
                <c:pt idx="9">
                  <c:v>16.600000000000001</c:v>
                </c:pt>
                <c:pt idx="10">
                  <c:v>19.3</c:v>
                </c:pt>
              </c:numCache>
            </c:numRef>
          </c:val>
          <c:smooth val="0"/>
          <c:extLst>
            <c:ext xmlns:c16="http://schemas.microsoft.com/office/drawing/2014/chart" uri="{C3380CC4-5D6E-409C-BE32-E72D297353CC}">
              <c16:uniqueId val="{00000001-5CDA-431D-97E8-2E52114CA6AE}"/>
            </c:ext>
          </c:extLst>
        </c:ser>
        <c:ser>
          <c:idx val="2"/>
          <c:order val="2"/>
          <c:tx>
            <c:strRef>
              <c:f>Sheet1!$A$4</c:f>
              <c:strCache>
                <c:ptCount val="1"/>
                <c:pt idx="0">
                  <c:v>Rural</c:v>
                </c:pt>
              </c:strCache>
            </c:strRef>
          </c:tx>
          <c:spPr>
            <a:ln w="28575" cap="rnd">
              <a:solidFill>
                <a:schemeClr val="accent3"/>
              </a:solidFill>
              <a:round/>
            </a:ln>
            <a:effectLst/>
          </c:spPr>
          <c:marker>
            <c:symbol val="none"/>
          </c:marker>
          <c:dLbls>
            <c:dLbl>
              <c:idx val="0"/>
              <c:layout>
                <c:manualLayout>
                  <c:x val="-5.1486938128927053E-2"/>
                  <c:y val="-2.4980015987210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DA-431D-97E8-2E52114CA6A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DA-431D-97E8-2E52114CA6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Sheet1!$B$4:$L$4</c:f>
              <c:numCache>
                <c:formatCode>0.0</c:formatCode>
                <c:ptCount val="11"/>
                <c:pt idx="0">
                  <c:v>3.5</c:v>
                </c:pt>
                <c:pt idx="1">
                  <c:v>2.4</c:v>
                </c:pt>
                <c:pt idx="2">
                  <c:v>1.6</c:v>
                </c:pt>
                <c:pt idx="3">
                  <c:v>2</c:v>
                </c:pt>
                <c:pt idx="4">
                  <c:v>4</c:v>
                </c:pt>
                <c:pt idx="5">
                  <c:v>7.2</c:v>
                </c:pt>
                <c:pt idx="6">
                  <c:v>7</c:v>
                </c:pt>
                <c:pt idx="7">
                  <c:v>8.8000000000000007</c:v>
                </c:pt>
                <c:pt idx="8">
                  <c:v>8.8000000000000007</c:v>
                </c:pt>
                <c:pt idx="9">
                  <c:v>10.9</c:v>
                </c:pt>
                <c:pt idx="10">
                  <c:v>8.6</c:v>
                </c:pt>
              </c:numCache>
            </c:numRef>
          </c:val>
          <c:smooth val="0"/>
          <c:extLst>
            <c:ext xmlns:c16="http://schemas.microsoft.com/office/drawing/2014/chart" uri="{C3380CC4-5D6E-409C-BE32-E72D297353CC}">
              <c16:uniqueId val="{00000002-5CDA-431D-97E8-2E52114CA6AE}"/>
            </c:ext>
          </c:extLst>
        </c:ser>
        <c:ser>
          <c:idx val="3"/>
          <c:order val="3"/>
          <c:tx>
            <c:strRef>
              <c:f>Sheet1!$A$5</c:f>
              <c:strCache>
                <c:ptCount val="1"/>
                <c:pt idx="0">
                  <c:v>Suburban</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DA-431D-97E8-2E52114CA6A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DA-431D-97E8-2E52114CA6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Sheet1!$B$5:$L$5</c:f>
              <c:numCache>
                <c:formatCode>0.0</c:formatCode>
                <c:ptCount val="11"/>
                <c:pt idx="0">
                  <c:v>1.4</c:v>
                </c:pt>
                <c:pt idx="1">
                  <c:v>1.7</c:v>
                </c:pt>
                <c:pt idx="2">
                  <c:v>2.1</c:v>
                </c:pt>
                <c:pt idx="3">
                  <c:v>2.4</c:v>
                </c:pt>
                <c:pt idx="4">
                  <c:v>5.8</c:v>
                </c:pt>
                <c:pt idx="5">
                  <c:v>5.5</c:v>
                </c:pt>
                <c:pt idx="6">
                  <c:v>4</c:v>
                </c:pt>
                <c:pt idx="7">
                  <c:v>7</c:v>
                </c:pt>
                <c:pt idx="8">
                  <c:v>7</c:v>
                </c:pt>
                <c:pt idx="9">
                  <c:v>7.5</c:v>
                </c:pt>
                <c:pt idx="10">
                  <c:v>7.2</c:v>
                </c:pt>
              </c:numCache>
            </c:numRef>
          </c:val>
          <c:smooth val="0"/>
          <c:extLst>
            <c:ext xmlns:c16="http://schemas.microsoft.com/office/drawing/2014/chart" uri="{C3380CC4-5D6E-409C-BE32-E72D297353CC}">
              <c16:uniqueId val="{00000003-5CDA-431D-97E8-2E52114CA6AE}"/>
            </c:ext>
          </c:extLst>
        </c:ser>
        <c:ser>
          <c:idx val="4"/>
          <c:order val="4"/>
          <c:tx>
            <c:strRef>
              <c:f>Sheet1!$A$6</c:f>
              <c:strCache>
                <c:ptCount val="1"/>
                <c:pt idx="0">
                  <c:v>Wealthy</c:v>
                </c:pt>
              </c:strCache>
            </c:strRef>
          </c:tx>
          <c:spPr>
            <a:ln w="28575" cap="rnd">
              <a:solidFill>
                <a:srgbClr val="7030A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CDA-431D-97E8-2E52114CA6A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DA-431D-97E8-2E52114CA6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Sheet1!$B$6:$L$6</c:f>
              <c:numCache>
                <c:formatCode>0.0</c:formatCode>
                <c:ptCount val="11"/>
                <c:pt idx="0">
                  <c:v>0</c:v>
                </c:pt>
                <c:pt idx="1">
                  <c:v>0</c:v>
                </c:pt>
                <c:pt idx="2">
                  <c:v>0.5</c:v>
                </c:pt>
                <c:pt idx="3">
                  <c:v>0.5</c:v>
                </c:pt>
                <c:pt idx="4">
                  <c:v>1</c:v>
                </c:pt>
                <c:pt idx="5">
                  <c:v>0.5</c:v>
                </c:pt>
                <c:pt idx="6">
                  <c:v>1.5</c:v>
                </c:pt>
                <c:pt idx="7">
                  <c:v>1</c:v>
                </c:pt>
                <c:pt idx="8">
                  <c:v>2</c:v>
                </c:pt>
                <c:pt idx="9">
                  <c:v>2</c:v>
                </c:pt>
                <c:pt idx="10">
                  <c:v>3.2</c:v>
                </c:pt>
              </c:numCache>
            </c:numRef>
          </c:val>
          <c:smooth val="0"/>
          <c:extLst>
            <c:ext xmlns:c16="http://schemas.microsoft.com/office/drawing/2014/chart" uri="{C3380CC4-5D6E-409C-BE32-E72D297353CC}">
              <c16:uniqueId val="{00000004-5CDA-431D-97E8-2E52114CA6AE}"/>
            </c:ext>
          </c:extLst>
        </c:ser>
        <c:dLbls>
          <c:showLegendKey val="0"/>
          <c:showVal val="0"/>
          <c:showCatName val="0"/>
          <c:showSerName val="0"/>
          <c:showPercent val="0"/>
          <c:showBubbleSize val="0"/>
        </c:dLbls>
        <c:smooth val="0"/>
        <c:axId val="945118616"/>
        <c:axId val="945121136"/>
      </c:lineChart>
      <c:catAx>
        <c:axId val="94511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945121136"/>
        <c:crosses val="autoZero"/>
        <c:auto val="1"/>
        <c:lblAlgn val="ctr"/>
        <c:lblOffset val="100"/>
        <c:noMultiLvlLbl val="0"/>
      </c:catAx>
      <c:valAx>
        <c:axId val="945121136"/>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600" b="1"/>
                  <a:t>Rate</a:t>
                </a:r>
                <a:r>
                  <a:rPr lang="en-US" sz="1600" b="1" baseline="0"/>
                  <a:t> per 100,000</a:t>
                </a:r>
                <a:endParaRPr lang="en-US" sz="1600" b="1"/>
              </a:p>
            </c:rich>
          </c:tx>
          <c:layout>
            <c:manualLayout>
              <c:xMode val="edge"/>
              <c:yMode val="edge"/>
              <c:x val="8.6557201097603141E-3"/>
              <c:y val="0.3032194323281532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945118616"/>
        <c:crosses val="autoZero"/>
        <c:crossBetween val="between"/>
        <c:majorUnit val="10"/>
      </c:valAx>
      <c:spPr>
        <a:noFill/>
        <a:ln>
          <a:noFill/>
        </a:ln>
        <a:effectLst/>
      </c:spPr>
    </c:plotArea>
    <c:legend>
      <c:legendPos val="r"/>
      <c:layout>
        <c:manualLayout>
          <c:xMode val="edge"/>
          <c:yMode val="edge"/>
          <c:x val="0.87296366710608764"/>
          <c:y val="0.26204312140838509"/>
          <c:w val="0.12703633289391236"/>
          <c:h val="0.36600149014646549"/>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00206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10000" cap="flat" cmpd="sng" algn="ctr">
          <a:solidFill>
            <a:schemeClr val="tx1">
              <a:tint val="75000"/>
            </a:schemeClr>
          </a:solidFill>
          <a:prstDash val="solid"/>
          <a:round/>
        </a:ln>
        <a:effectLst/>
        <a:sp3d contourW="10000">
          <a:contourClr>
            <a:schemeClr val="tx1">
              <a:tint val="75000"/>
            </a:schemeClr>
          </a:contourClr>
        </a:sp3d>
      </c:spPr>
    </c:floor>
    <c:sideWall>
      <c:thickness val="0"/>
      <c:spPr>
        <a:noFill/>
        <a:ln>
          <a:solidFill>
            <a:schemeClr val="bg1">
              <a:lumMod val="85000"/>
            </a:schemeClr>
          </a:solidFill>
        </a:ln>
        <a:effectLst/>
        <a:sp3d>
          <a:contourClr>
            <a:schemeClr val="bg1">
              <a:lumMod val="85000"/>
            </a:schemeClr>
          </a:contourClr>
        </a:sp3d>
      </c:spPr>
    </c:sideWall>
    <c:backWall>
      <c:thickness val="0"/>
      <c:spPr>
        <a:noFill/>
        <a:ln>
          <a:solidFill>
            <a:schemeClr val="bg1">
              <a:lumMod val="85000"/>
            </a:schemeClr>
          </a:solidFill>
        </a:ln>
        <a:effectLst/>
        <a:sp3d>
          <a:contourClr>
            <a:schemeClr val="bg1">
              <a:lumMod val="85000"/>
            </a:schemeClr>
          </a:contourClr>
        </a:sp3d>
      </c:spPr>
    </c:backWall>
    <c:plotArea>
      <c:layout>
        <c:manualLayout>
          <c:layoutTarget val="inner"/>
          <c:xMode val="edge"/>
          <c:yMode val="edge"/>
          <c:x val="7.5254154387570091E-2"/>
          <c:y val="7.6042152938488886E-2"/>
          <c:w val="0.79411776767802833"/>
          <c:h val="0.79038525419669825"/>
        </c:manualLayout>
      </c:layout>
      <c:bar3DChart>
        <c:barDir val="col"/>
        <c:grouping val="stacked"/>
        <c:varyColors val="0"/>
        <c:ser>
          <c:idx val="0"/>
          <c:order val="0"/>
          <c:tx>
            <c:strRef>
              <c:f>Sheet1!$B$1</c:f>
              <c:strCache>
                <c:ptCount val="1"/>
                <c:pt idx="0">
                  <c:v>Alcohol</c:v>
                </c:pt>
              </c:strCache>
            </c:strRef>
          </c:tx>
          <c:spPr>
            <a:solidFill>
              <a:schemeClr val="accent6"/>
            </a:solidFill>
            <a:ln>
              <a:noFill/>
            </a:ln>
            <a:effectLst/>
            <a:sp3d/>
          </c:spPr>
          <c:invertIfNegative val="0"/>
          <c:dPt>
            <c:idx val="1"/>
            <c:invertIfNegative val="0"/>
            <c:bubble3D val="0"/>
            <c:spPr>
              <a:solidFill>
                <a:schemeClr val="accent6"/>
              </a:solidFill>
              <a:ln>
                <a:noFill/>
              </a:ln>
              <a:effectLst/>
              <a:sp3d/>
            </c:spPr>
            <c:extLst>
              <c:ext xmlns:c16="http://schemas.microsoft.com/office/drawing/2014/chart" uri="{C3380CC4-5D6E-409C-BE32-E72D297353CC}">
                <c16:uniqueId val="{00000003-095D-457E-B36F-C5A7ACBB7AD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Sheet1!$B$2:$B$5</c:f>
              <c:numCache>
                <c:formatCode>0.0</c:formatCode>
                <c:ptCount val="4"/>
                <c:pt idx="0">
                  <c:v>18.3</c:v>
                </c:pt>
                <c:pt idx="1">
                  <c:v>28</c:v>
                </c:pt>
                <c:pt idx="2">
                  <c:v>49.8</c:v>
                </c:pt>
                <c:pt idx="3">
                  <c:v>55.6</c:v>
                </c:pt>
              </c:numCache>
            </c:numRef>
          </c:val>
          <c:extLst>
            <c:ext xmlns:c16="http://schemas.microsoft.com/office/drawing/2014/chart" uri="{C3380CC4-5D6E-409C-BE32-E72D297353CC}">
              <c16:uniqueId val="{00000001-E9F1-4110-9141-65D05DC6EE89}"/>
            </c:ext>
          </c:extLst>
        </c:ser>
        <c:ser>
          <c:idx val="1"/>
          <c:order val="1"/>
          <c:tx>
            <c:strRef>
              <c:f>Sheet1!$C$1</c:f>
              <c:strCache>
                <c:ptCount val="1"/>
                <c:pt idx="0">
                  <c:v>Tobacco/Cigarettes</c:v>
                </c:pt>
              </c:strCache>
            </c:strRef>
          </c:tx>
          <c:spPr>
            <a:solidFill>
              <a:schemeClr val="accent1"/>
            </a:solidFill>
            <a:ln>
              <a:noFill/>
            </a:ln>
            <a:effectLst/>
            <a:sp3d/>
          </c:spPr>
          <c:invertIfNegative val="0"/>
          <c:dLbls>
            <c:dLbl>
              <c:idx val="0"/>
              <c:layout>
                <c:manualLayout>
                  <c:x val="7.4908309758580247E-2"/>
                  <c:y val="-4.8429822538144866E-2"/>
                </c:manualLayout>
              </c:layout>
              <c:tx>
                <c:rich>
                  <a:bodyPr/>
                  <a:lstStyle/>
                  <a:p>
                    <a:fld id="{5B8FA473-9DB3-4256-A6A8-142257B6CA82}" type="VALUE">
                      <a:rPr lang="en-US" dirty="0">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F1-4110-9141-65D05DC6EE89}"/>
                </c:ext>
              </c:extLst>
            </c:dLbl>
            <c:dLbl>
              <c:idx val="1"/>
              <c:layout>
                <c:manualLayout>
                  <c:x val="7.659212114592201E-2"/>
                  <c:y val="-1.541667908211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F1-4110-9141-65D05DC6EE89}"/>
                </c:ext>
              </c:extLst>
            </c:dLbl>
            <c:dLbl>
              <c:idx val="2"/>
              <c:layout>
                <c:manualLayout>
                  <c:x val="7.4904564277764082E-2"/>
                  <c:y val="4.1884488853132389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397143554561076E-2"/>
                      <c:h val="4.4854172713451025E-2"/>
                    </c:manualLayout>
                  </c15:layout>
                </c:ext>
                <c:ext xmlns:c16="http://schemas.microsoft.com/office/drawing/2014/chart" uri="{C3380CC4-5D6E-409C-BE32-E72D297353CC}">
                  <c16:uniqueId val="{00000004-E9F1-4110-9141-65D05DC6EE89}"/>
                </c:ext>
              </c:extLst>
            </c:dLbl>
            <c:dLbl>
              <c:idx val="3"/>
              <c:layout>
                <c:manualLayout>
                  <c:x val="9.6903428090497584E-4"/>
                  <c:y val="-9.5847280023043078E-4"/>
                </c:manualLayout>
              </c:layout>
              <c:tx>
                <c:rich>
                  <a:bodyPr/>
                  <a:lstStyle/>
                  <a:p>
                    <a:fld id="{2035659C-57F3-43DB-81A2-099B5C04F192}"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F1-4110-9141-65D05DC6EE8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ysClr val="window" lastClr="FFFFFF"/>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Sheet1!$C$2:$C$5</c:f>
              <c:numCache>
                <c:formatCode>0.0</c:formatCode>
                <c:ptCount val="4"/>
                <c:pt idx="0">
                  <c:v>1.6</c:v>
                </c:pt>
                <c:pt idx="1">
                  <c:v>0.2</c:v>
                </c:pt>
                <c:pt idx="2">
                  <c:v>1.5</c:v>
                </c:pt>
                <c:pt idx="3">
                  <c:v>4.7</c:v>
                </c:pt>
              </c:numCache>
            </c:numRef>
          </c:val>
          <c:extLst>
            <c:ext xmlns:c16="http://schemas.microsoft.com/office/drawing/2014/chart" uri="{C3380CC4-5D6E-409C-BE32-E72D297353CC}">
              <c16:uniqueId val="{00000006-E9F1-4110-9141-65D05DC6EE89}"/>
            </c:ext>
          </c:extLst>
        </c:ser>
        <c:ser>
          <c:idx val="2"/>
          <c:order val="2"/>
          <c:tx>
            <c:strRef>
              <c:f>Sheet1!$D$1</c:f>
              <c:strCache>
                <c:ptCount val="1"/>
                <c:pt idx="0">
                  <c:v>Vaping/ENDS</c:v>
                </c:pt>
              </c:strCache>
            </c:strRef>
          </c:tx>
          <c:spPr>
            <a:solidFill>
              <a:srgbClr val="7030A0"/>
            </a:solidFill>
            <a:ln>
              <a:noFill/>
            </a:ln>
            <a:effectLst/>
            <a:sp3d/>
          </c:spPr>
          <c:invertIfNegative val="0"/>
          <c:dLbls>
            <c:dLbl>
              <c:idx val="2"/>
              <c:layout>
                <c:manualLayout>
                  <c:x val="7.3909311631146446E-2"/>
                  <c:y val="-8.864263991845249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F1-4110-9141-65D05DC6EE89}"/>
                </c:ext>
              </c:extLst>
            </c:dLbl>
            <c:dLbl>
              <c:idx val="3"/>
              <c:layout>
                <c:manualLayout>
                  <c:x val="7.6479059887799336E-2"/>
                  <c:y val="-3.98900156600219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F1-4110-9141-65D05DC6EE8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ysClr val="window" lastClr="FFFFFF"/>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Sheet1!$D$2:$D$5</c:f>
              <c:numCache>
                <c:formatCode>0.0</c:formatCode>
                <c:ptCount val="4"/>
                <c:pt idx="0">
                  <c:v>36.9</c:v>
                </c:pt>
                <c:pt idx="1">
                  <c:v>8.9</c:v>
                </c:pt>
                <c:pt idx="2">
                  <c:v>1.3</c:v>
                </c:pt>
                <c:pt idx="3">
                  <c:v>0</c:v>
                </c:pt>
              </c:numCache>
            </c:numRef>
          </c:val>
          <c:extLst>
            <c:ext xmlns:c16="http://schemas.microsoft.com/office/drawing/2014/chart" uri="{C3380CC4-5D6E-409C-BE32-E72D297353CC}">
              <c16:uniqueId val="{00000009-E9F1-4110-9141-65D05DC6EE89}"/>
            </c:ext>
          </c:extLst>
        </c:ser>
        <c:ser>
          <c:idx val="3"/>
          <c:order val="3"/>
          <c:tx>
            <c:strRef>
              <c:f>Sheet1!$E$1</c:f>
              <c:strCache>
                <c:ptCount val="1"/>
                <c:pt idx="0">
                  <c:v>Marijuana/Hashish/  THC</c:v>
                </c:pt>
              </c:strCache>
            </c:strRef>
          </c:tx>
          <c:spPr>
            <a:solidFill>
              <a:srgbClr val="FFFF00"/>
            </a:solidFill>
            <a:ln>
              <a:noFill/>
            </a:ln>
            <a:effectLst/>
            <a:sp3d/>
          </c:spPr>
          <c:invertIfNegative val="0"/>
          <c:dLbls>
            <c:dLbl>
              <c:idx val="0"/>
              <c:layout>
                <c:manualLayout>
                  <c:x val="-2.6826353063655228E-3"/>
                  <c:y val="4.6718881454333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F1-4110-9141-65D05DC6EE89}"/>
                </c:ext>
              </c:extLst>
            </c:dLbl>
            <c:dLbl>
              <c:idx val="1"/>
              <c:layout>
                <c:manualLayout>
                  <c:x val="-1.5487127653477579E-3"/>
                  <c:y val="4.6718881454333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3-BD45-9FD3-084831431887}"/>
                </c:ext>
              </c:extLst>
            </c:dLbl>
            <c:dLbl>
              <c:idx val="2"/>
              <c:layout>
                <c:manualLayout>
                  <c:x val="-2.21244680763967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B3-7C4C-A551-D5E78D103BC0}"/>
                </c:ext>
              </c:extLst>
            </c:dLbl>
            <c:dLbl>
              <c:idx val="3"/>
              <c:layout>
                <c:manualLayout>
                  <c:x val="7.5942236672228977E-2"/>
                  <c:y val="-0.109789371417682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F1-4110-9141-65D05DC6EE8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ysClr val="window" lastClr="FFFFFF"/>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Sheet1!$E$2:$E$5</c:f>
              <c:numCache>
                <c:formatCode>0.0</c:formatCode>
                <c:ptCount val="4"/>
                <c:pt idx="0">
                  <c:v>31.7</c:v>
                </c:pt>
                <c:pt idx="1">
                  <c:v>34</c:v>
                </c:pt>
                <c:pt idx="2">
                  <c:v>7.6</c:v>
                </c:pt>
                <c:pt idx="3">
                  <c:v>0.5</c:v>
                </c:pt>
              </c:numCache>
            </c:numRef>
          </c:val>
          <c:extLst>
            <c:ext xmlns:c16="http://schemas.microsoft.com/office/drawing/2014/chart" uri="{C3380CC4-5D6E-409C-BE32-E72D297353CC}">
              <c16:uniqueId val="{0000000D-E9F1-4110-9141-65D05DC6EE89}"/>
            </c:ext>
          </c:extLst>
        </c:ser>
        <c:ser>
          <c:idx val="4"/>
          <c:order val="4"/>
          <c:tx>
            <c:strRef>
              <c:f>Sheet1!$F$1</c:f>
              <c:strCache>
                <c:ptCount val="1"/>
                <c:pt idx="0">
                  <c:v>Cocaine/Crack</c:v>
                </c:pt>
              </c:strCache>
            </c:strRef>
          </c:tx>
          <c:spPr>
            <a:solidFill>
              <a:srgbClr val="0070C0"/>
            </a:solidFill>
            <a:ln>
              <a:noFill/>
            </a:ln>
            <a:effectLst/>
            <a:sp3d/>
          </c:spPr>
          <c:invertIfNegative val="0"/>
          <c:dLbls>
            <c:dLbl>
              <c:idx val="0"/>
              <c:layout>
                <c:manualLayout>
                  <c:x val="7.4360946934202005E-2"/>
                  <c:y val="-5.4618786802614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F1-4110-9141-65D05DC6EE89}"/>
                </c:ext>
              </c:extLst>
            </c:dLbl>
            <c:dLbl>
              <c:idx val="1"/>
              <c:layout>
                <c:manualLayout>
                  <c:x val="7.6329414863566064E-2"/>
                  <c:y val="-2.5695384799883123E-2"/>
                </c:manualLayout>
              </c:layout>
              <c:tx>
                <c:rich>
                  <a:bodyPr/>
                  <a:lstStyle/>
                  <a:p>
                    <a:fld id="{23ABBDF6-88CF-4A6F-B44E-9CBB08B305F0}"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95D-457E-B36F-C5A7ACBB7AD2}"/>
                </c:ext>
              </c:extLst>
            </c:dLbl>
            <c:dLbl>
              <c:idx val="2"/>
              <c:layout>
                <c:manualLayout>
                  <c:x val="7.1904521248286793E-2"/>
                  <c:y val="-3.971104923618312E-2"/>
                </c:manualLayout>
              </c:layout>
              <c:tx>
                <c:rich>
                  <a:bodyPr/>
                  <a:lstStyle/>
                  <a:p>
                    <a:fld id="{13B08BB2-3B25-4439-8A39-E6FF0D40177E}"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5D-457E-B36F-C5A7ACBB7AD2}"/>
                </c:ext>
              </c:extLst>
            </c:dLbl>
            <c:dLbl>
              <c:idx val="3"/>
              <c:layout>
                <c:manualLayout>
                  <c:x val="7.642361806130081E-2"/>
                  <c:y val="-0.1797223868419029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684051078461364E-2"/>
                      <c:h val="4.6905205182337907E-2"/>
                    </c:manualLayout>
                  </c15:layout>
                </c:ext>
                <c:ext xmlns:c16="http://schemas.microsoft.com/office/drawing/2014/chart" uri="{C3380CC4-5D6E-409C-BE32-E72D297353CC}">
                  <c16:uniqueId val="{00000000-12CC-5A4D-997A-D8928D8F125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ysClr val="window" lastClr="FFFFFF"/>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Sheet1!$F$2:$F$5</c:f>
              <c:numCache>
                <c:formatCode>0.0</c:formatCode>
                <c:ptCount val="4"/>
                <c:pt idx="0">
                  <c:v>0</c:v>
                </c:pt>
                <c:pt idx="1">
                  <c:v>0.8</c:v>
                </c:pt>
                <c:pt idx="2">
                  <c:v>0.5</c:v>
                </c:pt>
                <c:pt idx="3">
                  <c:v>0.4</c:v>
                </c:pt>
              </c:numCache>
            </c:numRef>
          </c:val>
          <c:extLst>
            <c:ext xmlns:c16="http://schemas.microsoft.com/office/drawing/2014/chart" uri="{C3380CC4-5D6E-409C-BE32-E72D297353CC}">
              <c16:uniqueId val="{00000010-E9F1-4110-9141-65D05DC6EE89}"/>
            </c:ext>
          </c:extLst>
        </c:ser>
        <c:ser>
          <c:idx val="5"/>
          <c:order val="5"/>
          <c:tx>
            <c:strRef>
              <c:f>Sheet1!$G$1</c:f>
              <c:strCache>
                <c:ptCount val="1"/>
                <c:pt idx="0">
                  <c:v>Heroin/Fentanyl</c:v>
                </c:pt>
              </c:strCache>
            </c:strRef>
          </c:tx>
          <c:spPr>
            <a:solidFill>
              <a:srgbClr val="FFC000"/>
            </a:solidFill>
            <a:ln>
              <a:noFill/>
            </a:ln>
            <a:effectLst/>
            <a:sp3d/>
          </c:spPr>
          <c:invertIfNegative val="0"/>
          <c:dLbls>
            <c:dLbl>
              <c:idx val="0"/>
              <c:layout>
                <c:manualLayout>
                  <c:x val="7.4116968055926477E-2"/>
                  <c:y val="-6.5676263166355622E-2"/>
                </c:manualLayout>
              </c:layout>
              <c:tx>
                <c:rich>
                  <a:bodyPr/>
                  <a:lstStyle/>
                  <a:p>
                    <a:fld id="{568D8612-CF79-4E8F-96E2-29E92257F53B}"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CC-5A4D-997A-D8928D8F125E}"/>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674-4549-AE93-794465E4D737}"/>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674-4549-AE93-794465E4D737}"/>
                </c:ext>
              </c:extLst>
            </c:dLbl>
            <c:dLbl>
              <c:idx val="3"/>
              <c:layout>
                <c:manualLayout>
                  <c:x val="7.5223191459746111E-2"/>
                  <c:y val="-0.24527412763524839"/>
                </c:manualLayout>
              </c:layout>
              <c:tx>
                <c:rich>
                  <a:bodyPr/>
                  <a:lstStyle/>
                  <a:p>
                    <a:fld id="{5850C617-43A9-4E93-B018-FAD3591FE87A}"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95D-457E-B36F-C5A7ACBB7AD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bg1"/>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Sheet1!$G$2:$G$5</c:f>
              <c:numCache>
                <c:formatCode>0.0</c:formatCode>
                <c:ptCount val="4"/>
                <c:pt idx="0">
                  <c:v>7</c:v>
                </c:pt>
                <c:pt idx="1">
                  <c:v>17.600000000000001</c:v>
                </c:pt>
                <c:pt idx="2">
                  <c:v>23.1</c:v>
                </c:pt>
                <c:pt idx="3">
                  <c:v>2.2000000000000002</c:v>
                </c:pt>
              </c:numCache>
            </c:numRef>
          </c:val>
          <c:extLst>
            <c:ext xmlns:c16="http://schemas.microsoft.com/office/drawing/2014/chart" uri="{C3380CC4-5D6E-409C-BE32-E72D297353CC}">
              <c16:uniqueId val="{00000000-C0D3-BD45-9FD3-084831431887}"/>
            </c:ext>
          </c:extLst>
        </c:ser>
        <c:ser>
          <c:idx val="6"/>
          <c:order val="6"/>
          <c:tx>
            <c:strRef>
              <c:f>Sheet1!$H$1</c:f>
              <c:strCache>
                <c:ptCount val="1"/>
                <c:pt idx="0">
                  <c:v>Prescription drugs</c:v>
                </c:pt>
              </c:strCache>
            </c:strRef>
          </c:tx>
          <c:spPr>
            <a:solidFill>
              <a:schemeClr val="accent2">
                <a:lumMod val="75000"/>
              </a:schemeClr>
            </a:solidFill>
            <a:ln>
              <a:noFill/>
            </a:ln>
            <a:effectLst/>
            <a:sp3d/>
          </c:spPr>
          <c:invertIfNegative val="0"/>
          <c:dLbls>
            <c:dLbl>
              <c:idx val="0"/>
              <c:layout>
                <c:manualLayout>
                  <c:x val="-1.1062234038197981E-3"/>
                  <c:y val="-4.94171727572267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5D-457E-B36F-C5A7ACBB7AD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Sheet1!$A$2:$A$5</c:f>
              <c:strCache>
                <c:ptCount val="4"/>
                <c:pt idx="0">
                  <c:v>12-17 years old</c:v>
                </c:pt>
                <c:pt idx="1">
                  <c:v>18-25 years old</c:v>
                </c:pt>
                <c:pt idx="2">
                  <c:v>26-65 years old</c:v>
                </c:pt>
                <c:pt idx="3">
                  <c:v>66 or older</c:v>
                </c:pt>
              </c:strCache>
            </c:strRef>
          </c:cat>
          <c:val>
            <c:numRef>
              <c:f>Sheet1!$H$2:$H$5</c:f>
              <c:numCache>
                <c:formatCode>0.0</c:formatCode>
                <c:ptCount val="4"/>
                <c:pt idx="0">
                  <c:v>4.5</c:v>
                </c:pt>
                <c:pt idx="1">
                  <c:v>10.5</c:v>
                </c:pt>
                <c:pt idx="2">
                  <c:v>16.100000000000001</c:v>
                </c:pt>
                <c:pt idx="3">
                  <c:v>36.6</c:v>
                </c:pt>
              </c:numCache>
            </c:numRef>
          </c:val>
          <c:extLst>
            <c:ext xmlns:c16="http://schemas.microsoft.com/office/drawing/2014/chart" uri="{C3380CC4-5D6E-409C-BE32-E72D297353CC}">
              <c16:uniqueId val="{00000000-BD45-4F87-89AC-2E120F2EDF1A}"/>
            </c:ext>
          </c:extLst>
        </c:ser>
        <c:dLbls>
          <c:showLegendKey val="0"/>
          <c:showVal val="1"/>
          <c:showCatName val="0"/>
          <c:showSerName val="0"/>
          <c:showPercent val="0"/>
          <c:showBubbleSize val="0"/>
        </c:dLbls>
        <c:gapWidth val="150"/>
        <c:shape val="box"/>
        <c:axId val="326630688"/>
        <c:axId val="326631248"/>
        <c:axId val="0"/>
      </c:bar3DChart>
      <c:catAx>
        <c:axId val="326630688"/>
        <c:scaling>
          <c:orientation val="minMax"/>
        </c:scaling>
        <c:delete val="0"/>
        <c:axPos val="b"/>
        <c:numFmt formatCode="General" sourceLinked="0"/>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326631248"/>
        <c:crosses val="autoZero"/>
        <c:auto val="1"/>
        <c:lblAlgn val="ctr"/>
        <c:lblOffset val="100"/>
        <c:noMultiLvlLbl val="0"/>
      </c:catAx>
      <c:valAx>
        <c:axId val="32663124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solidFill>
                      <a:srgbClr val="002060"/>
                    </a:solidFill>
                  </a:rPr>
                  <a:t>Percent</a:t>
                </a:r>
                <a:r>
                  <a:rPr lang="en-US" sz="1600" baseline="0">
                    <a:solidFill>
                      <a:srgbClr val="002060"/>
                    </a:solidFill>
                  </a:rPr>
                  <a:t> (%)</a:t>
                </a:r>
                <a:endParaRPr lang="en-US" sz="1600">
                  <a:solidFill>
                    <a:srgbClr val="002060"/>
                  </a:solidFill>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326630688"/>
        <c:crosses val="autoZero"/>
        <c:crossBetween val="between"/>
      </c:valAx>
      <c:spPr>
        <a:noFill/>
        <a:ln>
          <a:noFill/>
        </a:ln>
        <a:effectLst/>
      </c:spPr>
    </c:plotArea>
    <c:legend>
      <c:legendPos val="r"/>
      <c:layout>
        <c:manualLayout>
          <c:xMode val="edge"/>
          <c:yMode val="edge"/>
          <c:x val="0.84686958887728814"/>
          <c:y val="8.488071924114117E-2"/>
          <c:w val="0.15313037497734072"/>
          <c:h val="0.7432670790058871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Arial" pitchFamily="34" charset="0"/>
            </a:defRPr>
          </a:pPr>
          <a:endParaRPr lang="en-US"/>
        </a:p>
      </c:txPr>
    </c:legend>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86201400927073E-2"/>
          <c:y val="3.315981335666375E-2"/>
          <c:w val="0.81142543379994148"/>
          <c:h val="0.84815890201224831"/>
        </c:manualLayout>
      </c:layout>
      <c:lineChart>
        <c:grouping val="standard"/>
        <c:varyColors val="0"/>
        <c:ser>
          <c:idx val="0"/>
          <c:order val="0"/>
          <c:tx>
            <c:strRef>
              <c:f>Sheet1!$A$2</c:f>
              <c:strCache>
                <c:ptCount val="1"/>
                <c:pt idx="0">
                  <c:v>Black</c:v>
                </c:pt>
              </c:strCache>
            </c:strRef>
          </c:tx>
          <c:spPr>
            <a:ln w="28575" cap="rnd">
              <a:solidFill>
                <a:schemeClr val="accent4">
                  <a:lumMod val="75000"/>
                </a:schemeClr>
              </a:solidFill>
              <a:round/>
            </a:ln>
            <a:effectLst/>
          </c:spPr>
          <c:marker>
            <c:symbol val="none"/>
          </c:marker>
          <c:dLbls>
            <c:dLbl>
              <c:idx val="0"/>
              <c:layout>
                <c:manualLayout>
                  <c:x val="-3.6777503553217017E-2"/>
                  <c:y val="-1.4998272836691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7-4E95-AB2C-D9791569C5A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E0-47B6-AB1D-5B928134E03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Sheet1!$B$2:$L$2</c:f>
              <c:numCache>
                <c:formatCode>0.0</c:formatCode>
                <c:ptCount val="11"/>
                <c:pt idx="0">
                  <c:v>5.8628999999999998</c:v>
                </c:pt>
                <c:pt idx="1">
                  <c:v>8.0963999999999992</c:v>
                </c:pt>
                <c:pt idx="2">
                  <c:v>3.9085999999999999</c:v>
                </c:pt>
                <c:pt idx="3">
                  <c:v>6.9797000000000002</c:v>
                </c:pt>
                <c:pt idx="4">
                  <c:v>12.005000000000001</c:v>
                </c:pt>
                <c:pt idx="5">
                  <c:v>13.68</c:v>
                </c:pt>
                <c:pt idx="6">
                  <c:v>15.076000000000001</c:v>
                </c:pt>
                <c:pt idx="7">
                  <c:v>19.542999999999999</c:v>
                </c:pt>
                <c:pt idx="8">
                  <c:v>27.21</c:v>
                </c:pt>
                <c:pt idx="9">
                  <c:v>44.116999999999997</c:v>
                </c:pt>
                <c:pt idx="10">
                  <c:v>40.683</c:v>
                </c:pt>
              </c:numCache>
            </c:numRef>
          </c:val>
          <c:smooth val="0"/>
          <c:extLst>
            <c:ext xmlns:c16="http://schemas.microsoft.com/office/drawing/2014/chart" uri="{C3380CC4-5D6E-409C-BE32-E72D297353CC}">
              <c16:uniqueId val="{00000000-15E0-47B6-AB1D-5B928134E039}"/>
            </c:ext>
          </c:extLst>
        </c:ser>
        <c:ser>
          <c:idx val="1"/>
          <c:order val="1"/>
          <c:tx>
            <c:strRef>
              <c:f>Sheet1!$A$3</c:f>
              <c:strCache>
                <c:ptCount val="1"/>
                <c:pt idx="0">
                  <c:v>Hispanic</c:v>
                </c:pt>
              </c:strCache>
            </c:strRef>
          </c:tx>
          <c:spPr>
            <a:ln w="28575" cap="rnd">
              <a:solidFill>
                <a:schemeClr val="accent3"/>
              </a:solidFill>
              <a:round/>
            </a:ln>
            <a:effectLst/>
          </c:spPr>
          <c:marker>
            <c:symbol val="none"/>
          </c:marker>
          <c:dLbls>
            <c:dLbl>
              <c:idx val="0"/>
              <c:layout>
                <c:manualLayout>
                  <c:x val="-3.8420933822096874E-2"/>
                  <c:y val="4.99942427889701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E0-47B6-AB1D-5B928134E039}"/>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E0-47B6-AB1D-5B928134E039}"/>
                </c:ext>
              </c:extLst>
            </c:dLbl>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Sheet1!$B$3:$L$3</c:f>
              <c:numCache>
                <c:formatCode>0.0</c:formatCode>
                <c:ptCount val="11"/>
                <c:pt idx="0">
                  <c:v>4.5679999999999996</c:v>
                </c:pt>
                <c:pt idx="1">
                  <c:v>6.0214999999999996</c:v>
                </c:pt>
                <c:pt idx="2">
                  <c:v>3.1145999999999998</c:v>
                </c:pt>
                <c:pt idx="3">
                  <c:v>4.9832999999999998</c:v>
                </c:pt>
                <c:pt idx="4">
                  <c:v>6.2290999999999999</c:v>
                </c:pt>
                <c:pt idx="5">
                  <c:v>10.173999999999999</c:v>
                </c:pt>
                <c:pt idx="6">
                  <c:v>9.7590000000000003</c:v>
                </c:pt>
                <c:pt idx="7">
                  <c:v>18.687000000000001</c:v>
                </c:pt>
                <c:pt idx="8">
                  <c:v>15.228</c:v>
                </c:pt>
                <c:pt idx="9">
                  <c:v>19.716000000000001</c:v>
                </c:pt>
                <c:pt idx="10">
                  <c:v>22.922000000000001</c:v>
                </c:pt>
              </c:numCache>
            </c:numRef>
          </c:val>
          <c:smooth val="0"/>
          <c:extLst>
            <c:ext xmlns:c16="http://schemas.microsoft.com/office/drawing/2014/chart" uri="{C3380CC4-5D6E-409C-BE32-E72D297353CC}">
              <c16:uniqueId val="{00000001-15E0-47B6-AB1D-5B928134E039}"/>
            </c:ext>
          </c:extLst>
        </c:ser>
        <c:ser>
          <c:idx val="2"/>
          <c:order val="2"/>
          <c:tx>
            <c:strRef>
              <c:f>Sheet1!$A$4</c:f>
              <c:strCache>
                <c:ptCount val="1"/>
                <c:pt idx="0">
                  <c:v>Other</c:v>
                </c:pt>
              </c:strCache>
            </c:strRef>
          </c:tx>
          <c:spPr>
            <a:ln w="28575" cap="rnd">
              <a:solidFill>
                <a:schemeClr val="accent3">
                  <a:lumMod val="75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E0-47B6-AB1D-5B928134E039}"/>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E0-47B6-AB1D-5B928134E039}"/>
                </c:ext>
              </c:extLst>
            </c:dLbl>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Sheet1!$B$4:$L$4</c:f>
              <c:numCache>
                <c:formatCode>0.0</c:formatCode>
                <c:ptCount val="11"/>
                <c:pt idx="0">
                  <c:v>0</c:v>
                </c:pt>
                <c:pt idx="1">
                  <c:v>0</c:v>
                </c:pt>
                <c:pt idx="2">
                  <c:v>0.65125</c:v>
                </c:pt>
                <c:pt idx="3">
                  <c:v>1.9538</c:v>
                </c:pt>
                <c:pt idx="4">
                  <c:v>2.605</c:v>
                </c:pt>
                <c:pt idx="5">
                  <c:v>4.5587999999999997</c:v>
                </c:pt>
                <c:pt idx="6">
                  <c:v>8.4663000000000004</c:v>
                </c:pt>
                <c:pt idx="7">
                  <c:v>5.21</c:v>
                </c:pt>
                <c:pt idx="8">
                  <c:v>4.3627000000000002</c:v>
                </c:pt>
                <c:pt idx="9">
                  <c:v>6.7423999999999999</c:v>
                </c:pt>
                <c:pt idx="10">
                  <c:v>10.311999999999999</c:v>
                </c:pt>
              </c:numCache>
            </c:numRef>
          </c:val>
          <c:smooth val="0"/>
          <c:extLst>
            <c:ext xmlns:c16="http://schemas.microsoft.com/office/drawing/2014/chart" uri="{C3380CC4-5D6E-409C-BE32-E72D297353CC}">
              <c16:uniqueId val="{00000002-15E0-47B6-AB1D-5B928134E039}"/>
            </c:ext>
          </c:extLst>
        </c:ser>
        <c:ser>
          <c:idx val="3"/>
          <c:order val="3"/>
          <c:tx>
            <c:strRef>
              <c:f>Sheet1!$A$5</c:f>
              <c:strCache>
                <c:ptCount val="1"/>
                <c:pt idx="0">
                  <c:v>White</c:v>
                </c:pt>
              </c:strCache>
            </c:strRef>
          </c:tx>
          <c:spPr>
            <a:ln w="28575" cap="rnd">
              <a:solidFill>
                <a:schemeClr val="accent5">
                  <a:lumMod val="5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5E0-47B6-AB1D-5B928134E039}"/>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E0-47B6-AB1D-5B928134E039}"/>
                </c:ext>
              </c:extLst>
            </c:dLbl>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Sheet1!$B$5:$L$5</c:f>
              <c:numCache>
                <c:formatCode>0.0</c:formatCode>
                <c:ptCount val="11"/>
                <c:pt idx="0">
                  <c:v>2.4011</c:v>
                </c:pt>
                <c:pt idx="1">
                  <c:v>3.6791</c:v>
                </c:pt>
                <c:pt idx="2">
                  <c:v>3.7565</c:v>
                </c:pt>
                <c:pt idx="3">
                  <c:v>4.7247000000000003</c:v>
                </c:pt>
                <c:pt idx="4">
                  <c:v>7.6680000000000001</c:v>
                </c:pt>
                <c:pt idx="5">
                  <c:v>9.3719999999999999</c:v>
                </c:pt>
                <c:pt idx="6">
                  <c:v>8.9459999999999997</c:v>
                </c:pt>
                <c:pt idx="7">
                  <c:v>11.425000000000001</c:v>
                </c:pt>
                <c:pt idx="8">
                  <c:v>13.641999999999999</c:v>
                </c:pt>
                <c:pt idx="9">
                  <c:v>20.122</c:v>
                </c:pt>
                <c:pt idx="10">
                  <c:v>21.486000000000001</c:v>
                </c:pt>
              </c:numCache>
            </c:numRef>
          </c:val>
          <c:smooth val="0"/>
          <c:extLst>
            <c:ext xmlns:c16="http://schemas.microsoft.com/office/drawing/2014/chart" uri="{C3380CC4-5D6E-409C-BE32-E72D297353CC}">
              <c16:uniqueId val="{00000003-15E0-47B6-AB1D-5B928134E039}"/>
            </c:ext>
          </c:extLst>
        </c:ser>
        <c:dLbls>
          <c:showLegendKey val="0"/>
          <c:showVal val="0"/>
          <c:showCatName val="0"/>
          <c:showSerName val="0"/>
          <c:showPercent val="0"/>
          <c:showBubbleSize val="0"/>
        </c:dLbls>
        <c:smooth val="0"/>
        <c:axId val="620541432"/>
        <c:axId val="620545392"/>
      </c:lineChart>
      <c:catAx>
        <c:axId val="6205414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620545392"/>
        <c:crosses val="autoZero"/>
        <c:auto val="1"/>
        <c:lblAlgn val="ctr"/>
        <c:lblOffset val="100"/>
        <c:noMultiLvlLbl val="0"/>
      </c:catAx>
      <c:valAx>
        <c:axId val="620545392"/>
        <c:scaling>
          <c:orientation val="minMax"/>
        </c:scaling>
        <c:delete val="0"/>
        <c:axPos val="l"/>
        <c:title>
          <c:tx>
            <c:rich>
              <a:bodyPr rot="-5400000" spcFirstLastPara="1" vertOverflow="ellipsis" vert="horz" wrap="square" anchor="ctr" anchorCtr="1"/>
              <a:lstStyle/>
              <a:p>
                <a:pPr>
                  <a:defRPr sz="1600" b="1" i="0" u="none" strike="noStrike" kern="1200" baseline="0">
                    <a:solidFill>
                      <a:srgbClr val="002060"/>
                    </a:solidFill>
                    <a:latin typeface="+mn-lt"/>
                    <a:ea typeface="+mn-ea"/>
                    <a:cs typeface="+mn-cs"/>
                  </a:defRPr>
                </a:pPr>
                <a:r>
                  <a:rPr lang="en-US" sz="1600"/>
                  <a:t>Rate per</a:t>
                </a:r>
                <a:r>
                  <a:rPr lang="en-US" sz="1600" baseline="0"/>
                  <a:t> 100,000</a:t>
                </a:r>
                <a:endParaRPr lang="en-US" sz="1600"/>
              </a:p>
            </c:rich>
          </c:tx>
          <c:layout>
            <c:manualLayout>
              <c:xMode val="edge"/>
              <c:yMode val="edge"/>
              <c:x val="3.0304158445329668E-3"/>
              <c:y val="0.3097566710411198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620541432"/>
        <c:crosses val="autoZero"/>
        <c:crossBetween val="between"/>
        <c:majorUnit val="10"/>
      </c:valAx>
      <c:spPr>
        <a:noFill/>
        <a:ln>
          <a:noFill/>
        </a:ln>
        <a:effectLst/>
      </c:spPr>
    </c:plotArea>
    <c:legend>
      <c:legendPos val="r"/>
      <c:layout>
        <c:manualLayout>
          <c:xMode val="edge"/>
          <c:yMode val="edge"/>
          <c:x val="0.90434298384723077"/>
          <c:y val="0.32676399825021868"/>
          <c:w val="9.4340551181102364E-2"/>
          <c:h val="0.27934237386993294"/>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rgbClr val="00206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81090012388738E-2"/>
          <c:y val="2.4151505525729724E-2"/>
          <c:w val="0.89824655574060941"/>
          <c:h val="0.90749872683824973"/>
        </c:manualLayout>
      </c:layout>
      <c:lineChart>
        <c:grouping val="standard"/>
        <c:varyColors val="0"/>
        <c:ser>
          <c:idx val="0"/>
          <c:order val="0"/>
          <c:tx>
            <c:strRef>
              <c:f>Sheet1!$B$1</c:f>
              <c:strCache>
                <c:ptCount val="1"/>
                <c:pt idx="0">
                  <c:v>12-17</c:v>
                </c:pt>
              </c:strCache>
            </c:strRef>
          </c:tx>
          <c:spPr>
            <a:ln w="44450" cap="rnd">
              <a:solidFill>
                <a:srgbClr val="86C658"/>
              </a:solidFill>
              <a:round/>
            </a:ln>
            <a:effectLst/>
          </c:spPr>
          <c:marker>
            <c:symbol val="circle"/>
            <c:size val="6"/>
            <c:spPr>
              <a:solidFill>
                <a:srgbClr val="86C658"/>
              </a:solidFill>
              <a:ln w="9525">
                <a:solidFill>
                  <a:srgbClr val="86C658"/>
                </a:solidFill>
              </a:ln>
              <a:effectLst/>
            </c:spPr>
          </c:marker>
          <c:dPt>
            <c:idx val="8"/>
            <c:marker>
              <c:symbol val="circle"/>
              <c:size val="6"/>
              <c:spPr>
                <a:solidFill>
                  <a:srgbClr val="86C658"/>
                </a:solidFill>
                <a:ln w="9525">
                  <a:solidFill>
                    <a:srgbClr val="86C658"/>
                  </a:solidFill>
                </a:ln>
                <a:effectLst/>
              </c:spPr>
            </c:marker>
            <c:bubble3D val="0"/>
            <c:spPr>
              <a:ln w="44450" cap="rnd">
                <a:solidFill>
                  <a:srgbClr val="86C658">
                    <a:alpha val="35000"/>
                  </a:srgbClr>
                </a:solidFill>
                <a:prstDash val="dash"/>
                <a:round/>
              </a:ln>
              <a:effectLst/>
            </c:spPr>
            <c:extLst>
              <c:ext xmlns:c16="http://schemas.microsoft.com/office/drawing/2014/chart" uri="{C3380CC4-5D6E-409C-BE32-E72D297353CC}">
                <c16:uniqueId val="{00000003-1368-412D-A5C1-DD7C7B20AFFF}"/>
              </c:ext>
            </c:extLst>
          </c:dPt>
          <c:dLbls>
            <c:dLbl>
              <c:idx val="0"/>
              <c:tx>
                <c:rich>
                  <a:bodyPr/>
                  <a:lstStyle/>
                  <a:p>
                    <a:fld id="{AAB8C4D4-5C1C-441D-94C1-15961879A662}" type="VALUE">
                      <a:rPr lang="en-US">
                        <a:solidFill>
                          <a:srgbClr val="86C658"/>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951-49A1-8393-802FA97EAB71}"/>
                </c:ext>
              </c:extLst>
            </c:dLbl>
            <c:dLbl>
              <c:idx val="1"/>
              <c:tx>
                <c:rich>
                  <a:bodyPr/>
                  <a:lstStyle/>
                  <a:p>
                    <a:fld id="{3F06CFE3-63CE-4F83-87E0-9ED9E6A6F6F4}" type="VALUE">
                      <a:rPr lang="en-US">
                        <a:solidFill>
                          <a:srgbClr val="86C658"/>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951-49A1-8393-802FA97EAB71}"/>
                </c:ext>
              </c:extLst>
            </c:dLbl>
            <c:dLbl>
              <c:idx val="2"/>
              <c:tx>
                <c:rich>
                  <a:bodyPr/>
                  <a:lstStyle/>
                  <a:p>
                    <a:fld id="{163D8117-F66E-42B2-9FBF-CA51AF120EA9}" type="VALUE">
                      <a:rPr lang="en-US">
                        <a:solidFill>
                          <a:srgbClr val="86C658"/>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951-49A1-8393-802FA97EAB71}"/>
                </c:ext>
              </c:extLst>
            </c:dLbl>
            <c:dLbl>
              <c:idx val="3"/>
              <c:layout>
                <c:manualLayout>
                  <c:x val="-1.7281904405215171E-2"/>
                  <c:y val="4.0715822855507226E-2"/>
                </c:manualLayout>
              </c:layout>
              <c:tx>
                <c:rich>
                  <a:bodyPr/>
                  <a:lstStyle/>
                  <a:p>
                    <a:fld id="{E10A5F0A-AAC0-4D07-9CA6-1FD9E2EB9BDE}" type="VALUE">
                      <a:rPr lang="en-US" b="1">
                        <a:solidFill>
                          <a:srgbClr val="86C658"/>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29-4070-8DAA-9880B4BAD51A}"/>
                </c:ext>
              </c:extLst>
            </c:dLbl>
            <c:dLbl>
              <c:idx val="4"/>
              <c:layout>
                <c:manualLayout>
                  <c:x val="-1.8331719704540679E-2"/>
                  <c:y val="4.3486541723971719E-2"/>
                </c:manualLayout>
              </c:layout>
              <c:tx>
                <c:rich>
                  <a:bodyPr/>
                  <a:lstStyle/>
                  <a:p>
                    <a:fld id="{F793B6B1-A521-4190-A83C-AB30DED46CB8}" type="VALUE">
                      <a:rPr lang="en-US">
                        <a:solidFill>
                          <a:srgbClr val="86C658"/>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29-4070-8DAA-9880B4BAD51A}"/>
                </c:ext>
              </c:extLst>
            </c:dLbl>
            <c:dLbl>
              <c:idx val="5"/>
              <c:layout>
                <c:manualLayout>
                  <c:x val="-1.6155847929520944E-2"/>
                  <c:y val="3.2403666250113448E-2"/>
                </c:manualLayout>
              </c:layout>
              <c:tx>
                <c:rich>
                  <a:bodyPr/>
                  <a:lstStyle/>
                  <a:p>
                    <a:fld id="{8252B316-3124-424B-9AF1-DD9A86AD93C4}" type="VALUE">
                      <a:rPr lang="en-US">
                        <a:solidFill>
                          <a:srgbClr val="86C658"/>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629-4070-8DAA-9880B4BAD51A}"/>
                </c:ext>
              </c:extLst>
            </c:dLbl>
            <c:dLbl>
              <c:idx val="6"/>
              <c:layout>
                <c:manualLayout>
                  <c:x val="-1.1771466302856417E-2"/>
                  <c:y val="3.2403666250113344E-2"/>
                </c:manualLayout>
              </c:layout>
              <c:tx>
                <c:rich>
                  <a:bodyPr/>
                  <a:lstStyle/>
                  <a:p>
                    <a:fld id="{05C93C54-A08A-4BC4-88F8-DBEA2ED58A6E}" type="VALUE">
                      <a:rPr lang="en-US">
                        <a:solidFill>
                          <a:srgbClr val="86C658"/>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629-4070-8DAA-9880B4BAD51A}"/>
                </c:ext>
              </c:extLst>
            </c:dLbl>
            <c:dLbl>
              <c:idx val="8"/>
              <c:layout>
                <c:manualLayout>
                  <c:x val="-1.7213886996185028E-2"/>
                  <c:y val="2.8247587947416657E-2"/>
                </c:manualLayout>
              </c:layout>
              <c:tx>
                <c:rich>
                  <a:bodyPr/>
                  <a:lstStyle/>
                  <a:p>
                    <a:fld id="{35727690-DB3C-47A6-8F85-661CB8869CAF}" type="VALUE">
                      <a:rPr lang="en-US">
                        <a:solidFill>
                          <a:srgbClr val="86C658"/>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68-412D-A5C1-DD7C7B20AFF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2011-12</c:v>
                </c:pt>
                <c:pt idx="1">
                  <c:v>2012-13</c:v>
                </c:pt>
                <c:pt idx="2">
                  <c:v>2013-14</c:v>
                </c:pt>
                <c:pt idx="3">
                  <c:v>2015-16</c:v>
                </c:pt>
                <c:pt idx="4">
                  <c:v>2016-17</c:v>
                </c:pt>
                <c:pt idx="5">
                  <c:v>2017-18</c:v>
                </c:pt>
                <c:pt idx="6">
                  <c:v>2018-19</c:v>
                </c:pt>
                <c:pt idx="7">
                  <c:v>2019-20*</c:v>
                </c:pt>
                <c:pt idx="8">
                  <c:v>2021-22</c:v>
                </c:pt>
              </c:strCache>
            </c:strRef>
          </c:cat>
          <c:val>
            <c:numRef>
              <c:f>Sheet1!$B$2:$B$10</c:f>
              <c:numCache>
                <c:formatCode>0.0</c:formatCode>
                <c:ptCount val="9"/>
                <c:pt idx="0">
                  <c:v>4.53</c:v>
                </c:pt>
                <c:pt idx="1">
                  <c:v>3.86</c:v>
                </c:pt>
                <c:pt idx="2">
                  <c:v>4.08</c:v>
                </c:pt>
                <c:pt idx="3">
                  <c:v>3.44</c:v>
                </c:pt>
                <c:pt idx="4">
                  <c:v>3.23</c:v>
                </c:pt>
                <c:pt idx="5">
                  <c:v>2.34</c:v>
                </c:pt>
                <c:pt idx="6">
                  <c:v>2.1</c:v>
                </c:pt>
                <c:pt idx="8">
                  <c:v>1.7</c:v>
                </c:pt>
              </c:numCache>
            </c:numRef>
          </c:val>
          <c:smooth val="0"/>
          <c:extLst>
            <c:ext xmlns:c16="http://schemas.microsoft.com/office/drawing/2014/chart" uri="{C3380CC4-5D6E-409C-BE32-E72D297353CC}">
              <c16:uniqueId val="{00000000-CF82-40C0-A0DF-C5373E04BE2C}"/>
            </c:ext>
          </c:extLst>
        </c:ser>
        <c:ser>
          <c:idx val="1"/>
          <c:order val="1"/>
          <c:tx>
            <c:strRef>
              <c:f>Sheet1!$C$1</c:f>
              <c:strCache>
                <c:ptCount val="1"/>
                <c:pt idx="0">
                  <c:v>18-25</c:v>
                </c:pt>
              </c:strCache>
            </c:strRef>
          </c:tx>
          <c:spPr>
            <a:ln w="44450" cap="rnd">
              <a:solidFill>
                <a:srgbClr val="000E2F"/>
              </a:solidFill>
              <a:round/>
            </a:ln>
            <a:effectLst/>
          </c:spPr>
          <c:marker>
            <c:symbol val="circle"/>
            <c:size val="6"/>
            <c:spPr>
              <a:solidFill>
                <a:srgbClr val="000E2F"/>
              </a:solidFill>
              <a:ln w="9525">
                <a:noFill/>
              </a:ln>
              <a:effectLst/>
            </c:spPr>
          </c:marker>
          <c:dPt>
            <c:idx val="8"/>
            <c:marker>
              <c:symbol val="circle"/>
              <c:size val="6"/>
              <c:spPr>
                <a:solidFill>
                  <a:srgbClr val="000E2F"/>
                </a:solidFill>
                <a:ln w="9525">
                  <a:noFill/>
                </a:ln>
                <a:effectLst/>
              </c:spPr>
            </c:marker>
            <c:bubble3D val="0"/>
            <c:spPr>
              <a:ln w="44450" cap="rnd">
                <a:solidFill>
                  <a:srgbClr val="000E2F">
                    <a:alpha val="35000"/>
                  </a:srgbClr>
                </a:solidFill>
                <a:prstDash val="dash"/>
                <a:round/>
              </a:ln>
              <a:effectLst/>
            </c:spPr>
            <c:extLst>
              <c:ext xmlns:c16="http://schemas.microsoft.com/office/drawing/2014/chart" uri="{C3380CC4-5D6E-409C-BE32-E72D297353CC}">
                <c16:uniqueId val="{00000001-1368-412D-A5C1-DD7C7B20AFFF}"/>
              </c:ext>
            </c:extLst>
          </c:dPt>
          <c:dLbls>
            <c:dLbl>
              <c:idx val="0"/>
              <c:tx>
                <c:rich>
                  <a:bodyPr/>
                  <a:lstStyle/>
                  <a:p>
                    <a:fld id="{7CE2CE4F-AA31-4F9C-93A9-D2C3E020B315}" type="VALUE">
                      <a:rPr lang="en-US">
                        <a:solidFill>
                          <a:srgbClr val="000E2F"/>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951-49A1-8393-802FA97EAB71}"/>
                </c:ext>
              </c:extLst>
            </c:dLbl>
            <c:dLbl>
              <c:idx val="1"/>
              <c:tx>
                <c:rich>
                  <a:bodyPr/>
                  <a:lstStyle/>
                  <a:p>
                    <a:fld id="{A86EFCDC-1846-4627-A799-31BEC4126979}" type="VALUE">
                      <a:rPr lang="en-US">
                        <a:solidFill>
                          <a:srgbClr val="000E2F"/>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951-49A1-8393-802FA97EAB71}"/>
                </c:ext>
              </c:extLst>
            </c:dLbl>
            <c:dLbl>
              <c:idx val="2"/>
              <c:tx>
                <c:rich>
                  <a:bodyPr/>
                  <a:lstStyle/>
                  <a:p>
                    <a:fld id="{8C67509D-E5D9-4AF1-8FBE-F4727604617F}" type="VALUE">
                      <a:rPr lang="en-US">
                        <a:solidFill>
                          <a:srgbClr val="000E2F"/>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951-49A1-8393-802FA97EAB71}"/>
                </c:ext>
              </c:extLst>
            </c:dLbl>
            <c:dLbl>
              <c:idx val="3"/>
              <c:tx>
                <c:rich>
                  <a:bodyPr/>
                  <a:lstStyle/>
                  <a:p>
                    <a:fld id="{059BE84E-F74D-4087-AEEE-3C7B7DCE4791}" type="VALUE">
                      <a:rPr lang="en-US">
                        <a:solidFill>
                          <a:srgbClr val="000E2F"/>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951-49A1-8393-802FA97EAB71}"/>
                </c:ext>
              </c:extLst>
            </c:dLbl>
            <c:dLbl>
              <c:idx val="4"/>
              <c:tx>
                <c:rich>
                  <a:bodyPr/>
                  <a:lstStyle/>
                  <a:p>
                    <a:fld id="{B1D3C3FA-AE40-4734-A268-B40BAADB38BF}" type="VALUE">
                      <a:rPr lang="en-US">
                        <a:solidFill>
                          <a:srgbClr val="000E2F"/>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951-49A1-8393-802FA97EAB71}"/>
                </c:ext>
              </c:extLst>
            </c:dLbl>
            <c:dLbl>
              <c:idx val="5"/>
              <c:tx>
                <c:rich>
                  <a:bodyPr/>
                  <a:lstStyle/>
                  <a:p>
                    <a:fld id="{521AD208-CEDE-49CF-8FF8-26FFF87B2025}" type="VALUE">
                      <a:rPr lang="en-US">
                        <a:solidFill>
                          <a:srgbClr val="000E2F"/>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951-49A1-8393-802FA97EAB71}"/>
                </c:ext>
              </c:extLst>
            </c:dLbl>
            <c:dLbl>
              <c:idx val="8"/>
              <c:layout>
                <c:manualLayout>
                  <c:x val="-2.135618147181808E-2"/>
                  <c:y val="-4.6561821501127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68-412D-A5C1-DD7C7B20AFF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E2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2011-12</c:v>
                </c:pt>
                <c:pt idx="1">
                  <c:v>2012-13</c:v>
                </c:pt>
                <c:pt idx="2">
                  <c:v>2013-14</c:v>
                </c:pt>
                <c:pt idx="3">
                  <c:v>2015-16</c:v>
                </c:pt>
                <c:pt idx="4">
                  <c:v>2016-17</c:v>
                </c:pt>
                <c:pt idx="5">
                  <c:v>2017-18</c:v>
                </c:pt>
                <c:pt idx="6">
                  <c:v>2018-19</c:v>
                </c:pt>
                <c:pt idx="7">
                  <c:v>2019-20*</c:v>
                </c:pt>
                <c:pt idx="8">
                  <c:v>2021-22</c:v>
                </c:pt>
              </c:strCache>
            </c:strRef>
          </c:cat>
          <c:val>
            <c:numRef>
              <c:f>Sheet1!$C$2:$C$10</c:f>
              <c:numCache>
                <c:formatCode>0.0</c:formatCode>
                <c:ptCount val="9"/>
                <c:pt idx="0">
                  <c:v>9.2100000000000009</c:v>
                </c:pt>
                <c:pt idx="1">
                  <c:v>8.52</c:v>
                </c:pt>
                <c:pt idx="2">
                  <c:v>8.5500000000000007</c:v>
                </c:pt>
                <c:pt idx="3">
                  <c:v>7.18</c:v>
                </c:pt>
                <c:pt idx="4">
                  <c:v>7.52</c:v>
                </c:pt>
                <c:pt idx="5">
                  <c:v>7.04</c:v>
                </c:pt>
                <c:pt idx="6">
                  <c:v>4.9000000000000004</c:v>
                </c:pt>
                <c:pt idx="8">
                  <c:v>3.1</c:v>
                </c:pt>
              </c:numCache>
            </c:numRef>
          </c:val>
          <c:smooth val="0"/>
          <c:extLst>
            <c:ext xmlns:c16="http://schemas.microsoft.com/office/drawing/2014/chart" uri="{C3380CC4-5D6E-409C-BE32-E72D297353CC}">
              <c16:uniqueId val="{00000003-CF82-40C0-A0DF-C5373E04BE2C}"/>
            </c:ext>
          </c:extLst>
        </c:ser>
        <c:ser>
          <c:idx val="2"/>
          <c:order val="2"/>
          <c:tx>
            <c:strRef>
              <c:f>Sheet1!$D$1</c:f>
              <c:strCache>
                <c:ptCount val="1"/>
                <c:pt idx="0">
                  <c:v>26+</c:v>
                </c:pt>
              </c:strCache>
            </c:strRef>
          </c:tx>
          <c:spPr>
            <a:ln w="44450" cap="rnd">
              <a:solidFill>
                <a:srgbClr val="FFC34E"/>
              </a:solidFill>
              <a:round/>
            </a:ln>
            <a:effectLst/>
          </c:spPr>
          <c:marker>
            <c:symbol val="circle"/>
            <c:size val="6"/>
            <c:spPr>
              <a:solidFill>
                <a:srgbClr val="FFC34E"/>
              </a:solidFill>
              <a:ln w="9525">
                <a:solidFill>
                  <a:srgbClr val="FFC34E"/>
                </a:solidFill>
              </a:ln>
              <a:effectLst/>
            </c:spPr>
          </c:marker>
          <c:dPt>
            <c:idx val="0"/>
            <c:marker>
              <c:symbol val="circle"/>
              <c:size val="6"/>
              <c:spPr>
                <a:solidFill>
                  <a:srgbClr val="FFC34E"/>
                </a:solidFill>
                <a:ln w="9525">
                  <a:solidFill>
                    <a:srgbClr val="FFC34E"/>
                  </a:solidFill>
                </a:ln>
                <a:effectLst/>
              </c:spPr>
            </c:marker>
            <c:bubble3D val="0"/>
            <c:extLst>
              <c:ext xmlns:c16="http://schemas.microsoft.com/office/drawing/2014/chart" uri="{C3380CC4-5D6E-409C-BE32-E72D297353CC}">
                <c16:uniqueId val="{00000000-1368-412D-A5C1-DD7C7B20AFFF}"/>
              </c:ext>
            </c:extLst>
          </c:dPt>
          <c:dPt>
            <c:idx val="8"/>
            <c:marker>
              <c:symbol val="circle"/>
              <c:size val="6"/>
              <c:spPr>
                <a:solidFill>
                  <a:srgbClr val="FFC34E"/>
                </a:solidFill>
                <a:ln w="9525">
                  <a:solidFill>
                    <a:srgbClr val="FFC34E"/>
                  </a:solidFill>
                </a:ln>
                <a:effectLst/>
              </c:spPr>
            </c:marker>
            <c:bubble3D val="0"/>
            <c:spPr>
              <a:ln w="44450" cap="rnd">
                <a:solidFill>
                  <a:srgbClr val="FFC34E">
                    <a:alpha val="35000"/>
                  </a:srgbClr>
                </a:solidFill>
                <a:prstDash val="dash"/>
                <a:round/>
              </a:ln>
              <a:effectLst/>
            </c:spPr>
            <c:extLst>
              <c:ext xmlns:c16="http://schemas.microsoft.com/office/drawing/2014/chart" uri="{C3380CC4-5D6E-409C-BE32-E72D297353CC}">
                <c16:uniqueId val="{00000002-1368-412D-A5C1-DD7C7B20AFFF}"/>
              </c:ext>
            </c:extLst>
          </c:dPt>
          <c:dLbls>
            <c:dLbl>
              <c:idx val="0"/>
              <c:tx>
                <c:rich>
                  <a:bodyPr/>
                  <a:lstStyle/>
                  <a:p>
                    <a:fld id="{7D5B41B1-FAAF-490F-86E3-C06ADCF42C8B}" type="VALUE">
                      <a:rPr lang="en-US" b="1">
                        <a:solidFill>
                          <a:srgbClr val="FAA7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68-412D-A5C1-DD7C7B20AFFF}"/>
                </c:ext>
              </c:extLst>
            </c:dLbl>
            <c:dLbl>
              <c:idx val="1"/>
              <c:layout>
                <c:manualLayout>
                  <c:x val="-1.8130494397472836E-2"/>
                  <c:y val="5.4569417197830102E-2"/>
                </c:manualLayout>
              </c:layout>
              <c:tx>
                <c:rich>
                  <a:bodyPr/>
                  <a:lstStyle/>
                  <a:p>
                    <a:fld id="{166823B5-75F2-4FD3-B10C-63F6EA4C4214}" type="VALUE">
                      <a:rPr lang="en-US" b="1">
                        <a:solidFill>
                          <a:srgbClr val="FAA700"/>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740-4E45-9697-E76A5ACE327B}"/>
                </c:ext>
              </c:extLst>
            </c:dLbl>
            <c:dLbl>
              <c:idx val="2"/>
              <c:layout>
                <c:manualLayout>
                  <c:x val="-1.7706199401344002E-2"/>
                  <c:y val="3.794510398704274E-2"/>
                </c:manualLayout>
              </c:layout>
              <c:tx>
                <c:rich>
                  <a:bodyPr/>
                  <a:lstStyle/>
                  <a:p>
                    <a:fld id="{3A17DB61-2B99-4585-A800-93CA3209E1BE}" type="VALUE">
                      <a:rPr lang="en-US" b="1">
                        <a:solidFill>
                          <a:srgbClr val="FAA700"/>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740-4E45-9697-E76A5ACE327B}"/>
                </c:ext>
              </c:extLst>
            </c:dLbl>
            <c:dLbl>
              <c:idx val="3"/>
              <c:tx>
                <c:rich>
                  <a:bodyPr/>
                  <a:lstStyle/>
                  <a:p>
                    <a:fld id="{851FECAB-E413-4034-9066-7FD3D06AA71F}" type="VALUE">
                      <a:rPr lang="en-US">
                        <a:solidFill>
                          <a:srgbClr val="FAA7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9A-47B6-A865-A4C6E981AD69}"/>
                </c:ext>
              </c:extLst>
            </c:dLbl>
            <c:dLbl>
              <c:idx val="4"/>
              <c:tx>
                <c:rich>
                  <a:bodyPr/>
                  <a:lstStyle/>
                  <a:p>
                    <a:fld id="{D07716E1-032D-4C75-A0FD-411172EAE9BF}" type="VALUE">
                      <a:rPr lang="en-US">
                        <a:solidFill>
                          <a:srgbClr val="FAA7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9A-47B6-A865-A4C6E981AD69}"/>
                </c:ext>
              </c:extLst>
            </c:dLbl>
            <c:dLbl>
              <c:idx val="5"/>
              <c:tx>
                <c:rich>
                  <a:bodyPr/>
                  <a:lstStyle/>
                  <a:p>
                    <a:fld id="{595C8C00-1388-4184-997C-B435555CC57A}" type="VALUE">
                      <a:rPr lang="en-US">
                        <a:solidFill>
                          <a:srgbClr val="FAA7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E9A-47B6-A865-A4C6E981AD69}"/>
                </c:ext>
              </c:extLst>
            </c:dLbl>
            <c:dLbl>
              <c:idx val="6"/>
              <c:tx>
                <c:rich>
                  <a:bodyPr/>
                  <a:lstStyle/>
                  <a:p>
                    <a:fld id="{8FCF5A2F-BF99-4BFB-9767-30A7A640C9E6}" type="VALUE">
                      <a:rPr lang="en-US">
                        <a:solidFill>
                          <a:srgbClr val="FAA7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9A-47B6-A865-A4C6E981AD69}"/>
                </c:ext>
              </c:extLst>
            </c:dLbl>
            <c:dLbl>
              <c:idx val="8"/>
              <c:layout>
                <c:manualLayout>
                  <c:x val="-1.8685941349804625E-3"/>
                  <c:y val="5.4039926277061419E-4"/>
                </c:manualLayout>
              </c:layout>
              <c:tx>
                <c:rich>
                  <a:bodyPr/>
                  <a:lstStyle/>
                  <a:p>
                    <a:fld id="{DD6F2F61-2805-4309-856D-95CCF882BACC}" type="VALUE">
                      <a:rPr lang="en-US">
                        <a:solidFill>
                          <a:srgbClr val="FAA700"/>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68-412D-A5C1-DD7C7B20AFF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2011-12</c:v>
                </c:pt>
                <c:pt idx="1">
                  <c:v>2012-13</c:v>
                </c:pt>
                <c:pt idx="2">
                  <c:v>2013-14</c:v>
                </c:pt>
                <c:pt idx="3">
                  <c:v>2015-16</c:v>
                </c:pt>
                <c:pt idx="4">
                  <c:v>2016-17</c:v>
                </c:pt>
                <c:pt idx="5">
                  <c:v>2017-18</c:v>
                </c:pt>
                <c:pt idx="6">
                  <c:v>2018-19</c:v>
                </c:pt>
                <c:pt idx="7">
                  <c:v>2019-20*</c:v>
                </c:pt>
                <c:pt idx="8">
                  <c:v>2021-22</c:v>
                </c:pt>
              </c:strCache>
            </c:strRef>
          </c:cat>
          <c:val>
            <c:numRef>
              <c:f>Sheet1!$D$2:$D$10</c:f>
              <c:numCache>
                <c:formatCode>0.0</c:formatCode>
                <c:ptCount val="9"/>
                <c:pt idx="0">
                  <c:v>3</c:v>
                </c:pt>
                <c:pt idx="1">
                  <c:v>3.52</c:v>
                </c:pt>
                <c:pt idx="2">
                  <c:v>2.94</c:v>
                </c:pt>
                <c:pt idx="3">
                  <c:v>4.05</c:v>
                </c:pt>
                <c:pt idx="4">
                  <c:v>3.79</c:v>
                </c:pt>
                <c:pt idx="5">
                  <c:v>3.35</c:v>
                </c:pt>
                <c:pt idx="6">
                  <c:v>3.2</c:v>
                </c:pt>
                <c:pt idx="8">
                  <c:v>2.8</c:v>
                </c:pt>
              </c:numCache>
            </c:numRef>
          </c:val>
          <c:smooth val="0"/>
          <c:extLst>
            <c:ext xmlns:c16="http://schemas.microsoft.com/office/drawing/2014/chart" uri="{C3380CC4-5D6E-409C-BE32-E72D297353CC}">
              <c16:uniqueId val="{00000006-CF82-40C0-A0DF-C5373E04BE2C}"/>
            </c:ext>
          </c:extLst>
        </c:ser>
        <c:dLbls>
          <c:dLblPos val="t"/>
          <c:showLegendKey val="0"/>
          <c:showVal val="1"/>
          <c:showCatName val="0"/>
          <c:showSerName val="0"/>
          <c:showPercent val="0"/>
          <c:showBubbleSize val="0"/>
        </c:dLbls>
        <c:marker val="1"/>
        <c:smooth val="0"/>
        <c:axId val="208762464"/>
        <c:axId val="208763024"/>
      </c:lineChart>
      <c:catAx>
        <c:axId val="20876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08763024"/>
        <c:crosses val="autoZero"/>
        <c:auto val="1"/>
        <c:lblAlgn val="ctr"/>
        <c:lblOffset val="100"/>
        <c:noMultiLvlLbl val="0"/>
      </c:catAx>
      <c:valAx>
        <c:axId val="208763024"/>
        <c:scaling>
          <c:orientation val="minMax"/>
          <c:max val="3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a:t>
                </a:r>
                <a:r>
                  <a:rPr lang="en-US" sz="1600" b="1" baseline="0">
                    <a:solidFill>
                      <a:srgbClr val="002060"/>
                    </a:solidFill>
                  </a:rPr>
                  <a:t> (%)</a:t>
                </a:r>
                <a:endParaRPr lang="en-US" sz="1600" b="1">
                  <a:solidFill>
                    <a:srgbClr val="002060"/>
                  </a:solidFill>
                </a:endParaRPr>
              </a:p>
            </c:rich>
          </c:tx>
          <c:layout>
            <c:manualLayout>
              <c:xMode val="edge"/>
              <c:yMode val="edge"/>
              <c:x val="8.0269965722309759E-3"/>
              <c:y val="0.3638076047724432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08762464"/>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69344517218564E-2"/>
          <c:y val="3.5578305426042664E-2"/>
          <c:w val="0.91530644735383193"/>
          <c:h val="0.88874367450486502"/>
        </c:manualLayout>
      </c:layout>
      <c:lineChart>
        <c:grouping val="standard"/>
        <c:varyColors val="0"/>
        <c:ser>
          <c:idx val="0"/>
          <c:order val="0"/>
          <c:tx>
            <c:strRef>
              <c:f>Sheet1!$B$1</c:f>
              <c:strCache>
                <c:ptCount val="1"/>
                <c:pt idx="0">
                  <c:v>US</c:v>
                </c:pt>
              </c:strCache>
            </c:strRef>
          </c:tx>
          <c:spPr>
            <a:ln w="38100" cap="rnd">
              <a:solidFill>
                <a:srgbClr val="86C658"/>
              </a:solidFill>
              <a:round/>
            </a:ln>
            <a:effectLst/>
          </c:spPr>
          <c:marker>
            <c:symbol val="circle"/>
            <c:size val="6"/>
            <c:spPr>
              <a:solidFill>
                <a:srgbClr val="86C658"/>
              </a:solidFill>
              <a:ln w="9525">
                <a:solidFill>
                  <a:srgbClr val="86C658"/>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2013</c:v>
                </c:pt>
                <c:pt idx="2">
                  <c:v>2015</c:v>
                </c:pt>
                <c:pt idx="3">
                  <c:v>2017</c:v>
                </c:pt>
                <c:pt idx="4">
                  <c:v>2019</c:v>
                </c:pt>
                <c:pt idx="5">
                  <c:v>2021*</c:v>
                </c:pt>
              </c:strCache>
            </c:strRef>
          </c:cat>
          <c:val>
            <c:numRef>
              <c:f>Sheet1!$B$2:$B$7</c:f>
              <c:numCache>
                <c:formatCode>General</c:formatCode>
                <c:ptCount val="6"/>
                <c:pt idx="0">
                  <c:v>20.7</c:v>
                </c:pt>
                <c:pt idx="1">
                  <c:v>17.8</c:v>
                </c:pt>
                <c:pt idx="2">
                  <c:v>16.8</c:v>
                </c:pt>
                <c:pt idx="3" formatCode="0.0">
                  <c:v>14</c:v>
                </c:pt>
                <c:pt idx="4">
                  <c:v>14.3</c:v>
                </c:pt>
                <c:pt idx="5">
                  <c:v>12.2</c:v>
                </c:pt>
              </c:numCache>
            </c:numRef>
          </c:val>
          <c:smooth val="0"/>
          <c:extLst>
            <c:ext xmlns:c16="http://schemas.microsoft.com/office/drawing/2014/chart" uri="{C3380CC4-5D6E-409C-BE32-E72D297353CC}">
              <c16:uniqueId val="{00000000-270F-4DC4-9F26-55CB1F91DA5F}"/>
            </c:ext>
          </c:extLst>
        </c:ser>
        <c:ser>
          <c:idx val="1"/>
          <c:order val="1"/>
          <c:tx>
            <c:strRef>
              <c:f>Sheet1!$C$1</c:f>
              <c:strCache>
                <c:ptCount val="1"/>
                <c:pt idx="0">
                  <c:v>Connecticut</c:v>
                </c:pt>
              </c:strCache>
            </c:strRef>
          </c:tx>
          <c:spPr>
            <a:ln w="38100" cap="rnd">
              <a:solidFill>
                <a:srgbClr val="000E2F"/>
              </a:solidFill>
              <a:round/>
            </a:ln>
            <a:effectLst/>
          </c:spPr>
          <c:marker>
            <c:symbol val="circle"/>
            <c:size val="6"/>
            <c:spPr>
              <a:solidFill>
                <a:srgbClr val="000E2F"/>
              </a:solidFill>
              <a:ln w="9525">
                <a:solidFill>
                  <a:srgbClr val="000E2F"/>
                </a:solidFill>
              </a:ln>
              <a:effectLst/>
            </c:spPr>
          </c:marker>
          <c:dLbls>
            <c:dLbl>
              <c:idx val="0"/>
              <c:layout>
                <c:manualLayout>
                  <c:x val="-2.4737980053804561E-2"/>
                  <c:y val="3.3007476421772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01-4233-A6FA-380755CD3028}"/>
                </c:ext>
              </c:extLst>
            </c:dLbl>
            <c:dLbl>
              <c:idx val="1"/>
              <c:layout>
                <c:manualLayout>
                  <c:x val="-2.4213958397768454E-2"/>
                  <c:y val="4.16519189301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01-4233-A6FA-380755CD3028}"/>
                </c:ext>
              </c:extLst>
            </c:dLbl>
            <c:dLbl>
              <c:idx val="2"/>
              <c:layout>
                <c:manualLayout>
                  <c:x val="-2.4213958397768454E-2"/>
                  <c:y val="4.7414880602324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01-4233-A6FA-380755CD3028}"/>
                </c:ext>
              </c:extLst>
            </c:dLbl>
            <c:dLbl>
              <c:idx val="3"/>
              <c:layout>
                <c:manualLayout>
                  <c:x val="-2.5371966929464782E-2"/>
                  <c:y val="3.5888957257883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01-4233-A6FA-380755CD3028}"/>
                </c:ext>
              </c:extLst>
            </c:dLbl>
            <c:dLbl>
              <c:idx val="4"/>
              <c:layout>
                <c:manualLayout>
                  <c:x val="-2.4213958397768454E-2"/>
                  <c:y val="3.8770438093993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01-4233-A6FA-380755CD3028}"/>
                </c:ext>
              </c:extLst>
            </c:dLbl>
            <c:dLbl>
              <c:idx val="5"/>
              <c:layout>
                <c:manualLayout>
                  <c:x val="-2.0105945927019565E-2"/>
                  <c:y val="3.8770438093993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01-4233-A6FA-380755CD302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2013</c:v>
                </c:pt>
                <c:pt idx="2">
                  <c:v>2015</c:v>
                </c:pt>
                <c:pt idx="3">
                  <c:v>2017</c:v>
                </c:pt>
                <c:pt idx="4">
                  <c:v>2019</c:v>
                </c:pt>
                <c:pt idx="5">
                  <c:v>2021*</c:v>
                </c:pt>
              </c:strCache>
            </c:strRef>
          </c:cat>
          <c:val>
            <c:numRef>
              <c:f>Sheet1!$C$2:$C$7</c:f>
              <c:numCache>
                <c:formatCode>General</c:formatCode>
                <c:ptCount val="6"/>
                <c:pt idx="0">
                  <c:v>9.6</c:v>
                </c:pt>
                <c:pt idx="1">
                  <c:v>11.1</c:v>
                </c:pt>
                <c:pt idx="2" formatCode="0.0">
                  <c:v>12</c:v>
                </c:pt>
                <c:pt idx="3">
                  <c:v>10.1</c:v>
                </c:pt>
                <c:pt idx="4">
                  <c:v>10.1</c:v>
                </c:pt>
                <c:pt idx="5">
                  <c:v>8.5</c:v>
                </c:pt>
              </c:numCache>
            </c:numRef>
          </c:val>
          <c:smooth val="0"/>
          <c:extLst>
            <c:ext xmlns:c16="http://schemas.microsoft.com/office/drawing/2014/chart" uri="{C3380CC4-5D6E-409C-BE32-E72D297353CC}">
              <c16:uniqueId val="{00000001-270F-4DC4-9F26-55CB1F91DA5F}"/>
            </c:ext>
          </c:extLst>
        </c:ser>
        <c:dLbls>
          <c:dLblPos val="t"/>
          <c:showLegendKey val="0"/>
          <c:showVal val="1"/>
          <c:showCatName val="0"/>
          <c:showSerName val="0"/>
          <c:showPercent val="0"/>
          <c:showBubbleSize val="0"/>
        </c:dLbls>
        <c:marker val="1"/>
        <c:smooth val="0"/>
        <c:axId val="208765824"/>
        <c:axId val="208766384"/>
      </c:lineChart>
      <c:catAx>
        <c:axId val="20876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Arial" panose="020B0604020202020204" pitchFamily="34" charset="0"/>
              </a:defRPr>
            </a:pPr>
            <a:endParaRPr lang="en-US"/>
          </a:p>
        </c:txPr>
        <c:crossAx val="208766384"/>
        <c:crosses val="autoZero"/>
        <c:auto val="1"/>
        <c:lblAlgn val="ctr"/>
        <c:lblOffset val="100"/>
        <c:noMultiLvlLbl val="0"/>
      </c:catAx>
      <c:valAx>
        <c:axId val="208766384"/>
        <c:scaling>
          <c:orientation val="minMax"/>
          <c:max val="3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 (%)</a:t>
                </a:r>
              </a:p>
            </c:rich>
          </c:tx>
          <c:layout>
            <c:manualLayout>
              <c:xMode val="edge"/>
              <c:yMode val="edge"/>
              <c:x val="6.5902539084155675E-3"/>
              <c:y val="0.329864665693769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Arial" panose="020B0604020202020204" pitchFamily="34" charset="0"/>
              </a:defRPr>
            </a:pPr>
            <a:endParaRPr lang="en-US"/>
          </a:p>
        </c:txPr>
        <c:crossAx val="208765824"/>
        <c:crosses val="autoZero"/>
        <c:crossBetween val="between"/>
      </c:valAx>
      <c:spPr>
        <a:noFill/>
        <a:ln w="25400">
          <a:noFill/>
        </a:ln>
        <a:effectLst>
          <a:outerShdw dist="50800" dir="5400000" sx="97000" sy="97000" algn="ctr" rotWithShape="0">
            <a:srgbClr val="002060"/>
          </a:outerShdw>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74840158182401"/>
          <c:y val="3.6069212562631153E-2"/>
          <c:w val="0.83269881673641455"/>
          <c:h val="0.8774480037708694"/>
        </c:manualLayout>
      </c:layout>
      <c:barChart>
        <c:barDir val="col"/>
        <c:grouping val="clustered"/>
        <c:varyColors val="0"/>
        <c:ser>
          <c:idx val="0"/>
          <c:order val="0"/>
          <c:tx>
            <c:strRef>
              <c:f>Sheet1!$B$1</c:f>
              <c:strCache>
                <c:ptCount val="1"/>
                <c:pt idx="0">
                  <c:v>Opioid Prescriptions per Year</c:v>
                </c:pt>
              </c:strCache>
            </c:strRef>
          </c:tx>
          <c:spPr>
            <a:solidFill>
              <a:srgbClr val="86C658"/>
            </a:solidFill>
            <a:ln>
              <a:solidFill>
                <a:srgbClr val="002060"/>
              </a:solid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#,##0</c:formatCode>
                <c:ptCount val="9"/>
                <c:pt idx="0">
                  <c:v>2602050</c:v>
                </c:pt>
                <c:pt idx="1">
                  <c:v>2625042</c:v>
                </c:pt>
                <c:pt idx="2">
                  <c:v>2510702</c:v>
                </c:pt>
                <c:pt idx="3">
                  <c:v>2161959</c:v>
                </c:pt>
                <c:pt idx="4">
                  <c:v>1960988</c:v>
                </c:pt>
                <c:pt idx="5">
                  <c:v>1946427</c:v>
                </c:pt>
                <c:pt idx="6">
                  <c:v>1785575</c:v>
                </c:pt>
                <c:pt idx="7">
                  <c:v>1731539</c:v>
                </c:pt>
                <c:pt idx="8">
                  <c:v>1608256</c:v>
                </c:pt>
              </c:numCache>
            </c:numRef>
          </c:val>
          <c:extLst>
            <c:ext xmlns:c16="http://schemas.microsoft.com/office/drawing/2014/chart" uri="{C3380CC4-5D6E-409C-BE32-E72D297353CC}">
              <c16:uniqueId val="{00000000-02F1-484B-BCC2-1B10C1B696D7}"/>
            </c:ext>
          </c:extLst>
        </c:ser>
        <c:dLbls>
          <c:dLblPos val="outEnd"/>
          <c:showLegendKey val="0"/>
          <c:showVal val="1"/>
          <c:showCatName val="0"/>
          <c:showSerName val="0"/>
          <c:showPercent val="0"/>
          <c:showBubbleSize val="0"/>
        </c:dLbls>
        <c:gapWidth val="219"/>
        <c:overlap val="-27"/>
        <c:axId val="328278896"/>
        <c:axId val="328279456"/>
      </c:barChart>
      <c:catAx>
        <c:axId val="3282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8279456"/>
        <c:crosses val="autoZero"/>
        <c:auto val="1"/>
        <c:lblAlgn val="ctr"/>
        <c:lblOffset val="100"/>
        <c:noMultiLvlLbl val="0"/>
      </c:catAx>
      <c:valAx>
        <c:axId val="32827945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Number of Opioid Prescriptions</a:t>
                </a:r>
              </a:p>
            </c:rich>
          </c:tx>
          <c:layout>
            <c:manualLayout>
              <c:xMode val="edge"/>
              <c:yMode val="edge"/>
              <c:x val="7.6300123585458747E-3"/>
              <c:y val="0.1499811708146788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Calibri" panose="020F0502020204030204" pitchFamily="34" charset="0"/>
                <a:ea typeface="+mn-ea"/>
                <a:cs typeface="+mn-cs"/>
              </a:defRPr>
            </a:pPr>
            <a:endParaRPr lang="en-US"/>
          </a:p>
        </c:txPr>
        <c:crossAx val="32827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22486806428571E-2"/>
          <c:y val="2.2195315751636462E-2"/>
          <c:w val="0.91759058362990986"/>
          <c:h val="0.90635225637685057"/>
        </c:manualLayout>
      </c:layout>
      <c:lineChart>
        <c:grouping val="standard"/>
        <c:varyColors val="0"/>
        <c:ser>
          <c:idx val="0"/>
          <c:order val="0"/>
          <c:tx>
            <c:strRef>
              <c:f>Sheet1!$B$1</c:f>
              <c:strCache>
                <c:ptCount val="1"/>
              </c:strCache>
            </c:strRef>
          </c:tx>
          <c:spPr>
            <a:ln w="28575" cap="rnd">
              <a:solidFill>
                <a:srgbClr val="86C658"/>
              </a:solidFill>
              <a:round/>
            </a:ln>
            <a:effectLst/>
          </c:spPr>
          <c:marker>
            <c:symbol val="circle"/>
            <c:size val="10"/>
            <c:spPr>
              <a:solidFill>
                <a:srgbClr val="86C658"/>
              </a:solidFill>
              <a:ln>
                <a:noFill/>
              </a:ln>
            </c:spPr>
          </c:marker>
          <c:cat>
            <c:strRef>
              <c:f>Sheet1!$A$2:$A$8</c:f>
              <c:strCache>
                <c:ptCount val="7"/>
                <c:pt idx="0">
                  <c:v>2014-15</c:v>
                </c:pt>
                <c:pt idx="1">
                  <c:v>2015-16</c:v>
                </c:pt>
                <c:pt idx="2">
                  <c:v>2016-17</c:v>
                </c:pt>
                <c:pt idx="3">
                  <c:v>2017-18</c:v>
                </c:pt>
                <c:pt idx="4">
                  <c:v>2018-19</c:v>
                </c:pt>
                <c:pt idx="5">
                  <c:v>2019-20*</c:v>
                </c:pt>
                <c:pt idx="6">
                  <c:v>2021-22</c:v>
                </c:pt>
              </c:strCache>
            </c:strRef>
          </c:cat>
          <c:val>
            <c:numRef>
              <c:f>Sheet1!$B$2:$B$8</c:f>
              <c:numCache>
                <c:formatCode>General</c:formatCode>
                <c:ptCount val="7"/>
              </c:numCache>
            </c:numRef>
          </c:val>
          <c:smooth val="0"/>
          <c:extLst>
            <c:ext xmlns:c16="http://schemas.microsoft.com/office/drawing/2014/chart" uri="{C3380CC4-5D6E-409C-BE32-E72D297353CC}">
              <c16:uniqueId val="{00000000-21CE-4436-A13B-6E3CF70656DD}"/>
            </c:ext>
          </c:extLst>
        </c:ser>
        <c:ser>
          <c:idx val="1"/>
          <c:order val="1"/>
          <c:tx>
            <c:strRef>
              <c:f>Sheet1!$C$1</c:f>
              <c:strCache>
                <c:ptCount val="1"/>
                <c:pt idx="0">
                  <c:v>CT 18-25</c:v>
                </c:pt>
              </c:strCache>
            </c:strRef>
          </c:tx>
          <c:spPr>
            <a:ln w="38100" cap="rnd" cmpd="sng">
              <a:solidFill>
                <a:srgbClr val="86C658"/>
              </a:solidFill>
              <a:round/>
            </a:ln>
            <a:effectLst/>
          </c:spPr>
          <c:marker>
            <c:symbol val="square"/>
            <c:size val="10"/>
            <c:spPr>
              <a:solidFill>
                <a:srgbClr val="86C658"/>
              </a:solidFill>
              <a:ln>
                <a:noFill/>
              </a:ln>
            </c:spPr>
          </c:marker>
          <c:dPt>
            <c:idx val="6"/>
            <c:bubble3D val="0"/>
            <c:spPr>
              <a:ln w="38100" cap="rnd" cmpd="sng">
                <a:solidFill>
                  <a:srgbClr val="86C658">
                    <a:alpha val="35000"/>
                  </a:srgbClr>
                </a:solidFill>
                <a:prstDash val="dash"/>
                <a:round/>
              </a:ln>
              <a:effectLst/>
            </c:spPr>
            <c:extLst>
              <c:ext xmlns:c16="http://schemas.microsoft.com/office/drawing/2014/chart" uri="{C3380CC4-5D6E-409C-BE32-E72D297353CC}">
                <c16:uniqueId val="{00000003-CDAB-4CEC-AC59-AEBC6466AE22}"/>
              </c:ext>
            </c:extLst>
          </c:dPt>
          <c:dLbls>
            <c:spPr>
              <a:noFill/>
              <a:ln>
                <a:noFill/>
              </a:ln>
              <a:effectLst/>
            </c:spPr>
            <c:txPr>
              <a:bodyPr wrap="square" lIns="38100" tIns="19050" rIns="38100" bIns="19050" anchor="ctr">
                <a:spAutoFit/>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2014-15</c:v>
                </c:pt>
                <c:pt idx="1">
                  <c:v>2015-16</c:v>
                </c:pt>
                <c:pt idx="2">
                  <c:v>2016-17</c:v>
                </c:pt>
                <c:pt idx="3">
                  <c:v>2017-18</c:v>
                </c:pt>
                <c:pt idx="4">
                  <c:v>2018-19</c:v>
                </c:pt>
                <c:pt idx="5">
                  <c:v>2019-20*</c:v>
                </c:pt>
                <c:pt idx="6">
                  <c:v>2021-22</c:v>
                </c:pt>
              </c:strCache>
            </c:strRef>
          </c:cat>
          <c:val>
            <c:numRef>
              <c:f>Sheet1!$C$2:$C$8</c:f>
              <c:numCache>
                <c:formatCode>General</c:formatCode>
                <c:ptCount val="7"/>
                <c:pt idx="0">
                  <c:v>1.07</c:v>
                </c:pt>
                <c:pt idx="1">
                  <c:v>1.21</c:v>
                </c:pt>
                <c:pt idx="2">
                  <c:v>1.31</c:v>
                </c:pt>
                <c:pt idx="3">
                  <c:v>0.61</c:v>
                </c:pt>
                <c:pt idx="4" formatCode="0.00">
                  <c:v>0.4</c:v>
                </c:pt>
                <c:pt idx="6">
                  <c:v>0.2</c:v>
                </c:pt>
              </c:numCache>
            </c:numRef>
          </c:val>
          <c:smooth val="0"/>
          <c:extLst>
            <c:ext xmlns:c16="http://schemas.microsoft.com/office/drawing/2014/chart" uri="{C3380CC4-5D6E-409C-BE32-E72D297353CC}">
              <c16:uniqueId val="{00000001-21CE-4436-A13B-6E3CF70656DD}"/>
            </c:ext>
          </c:extLst>
        </c:ser>
        <c:ser>
          <c:idx val="2"/>
          <c:order val="2"/>
          <c:tx>
            <c:strRef>
              <c:f>Sheet1!$D$1</c:f>
              <c:strCache>
                <c:ptCount val="1"/>
                <c:pt idx="0">
                  <c:v>CT 26+</c:v>
                </c:pt>
              </c:strCache>
            </c:strRef>
          </c:tx>
          <c:spPr>
            <a:ln w="38100" cap="rnd" cmpd="sng">
              <a:solidFill>
                <a:srgbClr val="86C658"/>
              </a:solidFill>
              <a:round/>
            </a:ln>
            <a:effectLst/>
          </c:spPr>
          <c:marker>
            <c:symbol val="triangle"/>
            <c:size val="10"/>
            <c:spPr>
              <a:solidFill>
                <a:srgbClr val="86C658"/>
              </a:solidFill>
              <a:ln>
                <a:noFill/>
              </a:ln>
            </c:spPr>
          </c:marker>
          <c:dPt>
            <c:idx val="6"/>
            <c:bubble3D val="0"/>
            <c:spPr>
              <a:ln w="38100" cap="rnd" cmpd="sng">
                <a:solidFill>
                  <a:srgbClr val="86C658">
                    <a:alpha val="35000"/>
                  </a:srgbClr>
                </a:solidFill>
                <a:prstDash val="dash"/>
                <a:round/>
              </a:ln>
              <a:effectLst/>
            </c:spPr>
            <c:extLst>
              <c:ext xmlns:c16="http://schemas.microsoft.com/office/drawing/2014/chart" uri="{C3380CC4-5D6E-409C-BE32-E72D297353CC}">
                <c16:uniqueId val="{00000000-EAB8-4E6A-AD0E-C46D7DFF8157}"/>
              </c:ext>
            </c:extLst>
          </c:dPt>
          <c:dLbls>
            <c:dLbl>
              <c:idx val="0"/>
              <c:layout>
                <c:manualLayout>
                  <c:x val="5.1777646718976751E-3"/>
                  <c:y val="-2.6091527222860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4-47D8-9F13-0114D833FE01}"/>
                </c:ext>
              </c:extLst>
            </c:dLbl>
            <c:dLbl>
              <c:idx val="3"/>
              <c:layout>
                <c:manualLayout>
                  <c:x val="-6.314374381047802E-2"/>
                  <c:y val="-4.16250371980829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4-47D8-9F13-0114D833FE01}"/>
                </c:ext>
              </c:extLst>
            </c:dLbl>
            <c:dLbl>
              <c:idx val="6"/>
              <c:layout>
                <c:manualLayout>
                  <c:x val="3.878500359335086E-3"/>
                  <c:y val="1.4019816479236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8-4E6A-AD0E-C46D7DFF8157}"/>
                </c:ext>
              </c:extLst>
            </c:dLbl>
            <c:spPr>
              <a:noFill/>
              <a:ln>
                <a:noFill/>
              </a:ln>
              <a:effectLst/>
            </c:spPr>
            <c:txPr>
              <a:bodyPr wrap="square" lIns="38100" tIns="19050" rIns="38100" bIns="19050" anchor="ctr">
                <a:spAutoFit/>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2014-15</c:v>
                </c:pt>
                <c:pt idx="1">
                  <c:v>2015-16</c:v>
                </c:pt>
                <c:pt idx="2">
                  <c:v>2016-17</c:v>
                </c:pt>
                <c:pt idx="3">
                  <c:v>2017-18</c:v>
                </c:pt>
                <c:pt idx="4">
                  <c:v>2018-19</c:v>
                </c:pt>
                <c:pt idx="5">
                  <c:v>2019-20*</c:v>
                </c:pt>
                <c:pt idx="6">
                  <c:v>2021-22</c:v>
                </c:pt>
              </c:strCache>
            </c:strRef>
          </c:cat>
          <c:val>
            <c:numRef>
              <c:f>Sheet1!$D$2:$D$8</c:f>
              <c:numCache>
                <c:formatCode>0.00</c:formatCode>
                <c:ptCount val="7"/>
                <c:pt idx="0" formatCode="General">
                  <c:v>0.93</c:v>
                </c:pt>
                <c:pt idx="1">
                  <c:v>0.7</c:v>
                </c:pt>
                <c:pt idx="2" formatCode="General">
                  <c:v>0.68</c:v>
                </c:pt>
                <c:pt idx="3">
                  <c:v>0.4</c:v>
                </c:pt>
                <c:pt idx="4">
                  <c:v>0.4</c:v>
                </c:pt>
                <c:pt idx="6" formatCode="General">
                  <c:v>0.4</c:v>
                </c:pt>
              </c:numCache>
            </c:numRef>
          </c:val>
          <c:smooth val="0"/>
          <c:extLst>
            <c:ext xmlns:c16="http://schemas.microsoft.com/office/drawing/2014/chart" uri="{C3380CC4-5D6E-409C-BE32-E72D297353CC}">
              <c16:uniqueId val="{00000002-21CE-4436-A13B-6E3CF70656DD}"/>
            </c:ext>
          </c:extLst>
        </c:ser>
        <c:ser>
          <c:idx val="3"/>
          <c:order val="3"/>
          <c:tx>
            <c:strRef>
              <c:f>Sheet1!$E$1</c:f>
              <c:strCache>
                <c:ptCount val="1"/>
              </c:strCache>
            </c:strRef>
          </c:tx>
          <c:spPr>
            <a:ln w="38100" cap="rnd" cmpd="sng">
              <a:solidFill>
                <a:srgbClr val="000E2F"/>
              </a:solidFill>
              <a:prstDash val="sysDot"/>
              <a:round/>
            </a:ln>
            <a:effectLst/>
          </c:spPr>
          <c:marker>
            <c:symbol val="circle"/>
            <c:size val="10"/>
            <c:spPr>
              <a:solidFill>
                <a:srgbClr val="000E2F"/>
              </a:solidFill>
              <a:ln>
                <a:noFill/>
              </a:ln>
            </c:spPr>
          </c:marker>
          <c:cat>
            <c:strRef>
              <c:f>Sheet1!$A$2:$A$8</c:f>
              <c:strCache>
                <c:ptCount val="7"/>
                <c:pt idx="0">
                  <c:v>2014-15</c:v>
                </c:pt>
                <c:pt idx="1">
                  <c:v>2015-16</c:v>
                </c:pt>
                <c:pt idx="2">
                  <c:v>2016-17</c:v>
                </c:pt>
                <c:pt idx="3">
                  <c:v>2017-18</c:v>
                </c:pt>
                <c:pt idx="4">
                  <c:v>2018-19</c:v>
                </c:pt>
                <c:pt idx="5">
                  <c:v>2019-20*</c:v>
                </c:pt>
                <c:pt idx="6">
                  <c:v>2021-22</c:v>
                </c:pt>
              </c:strCache>
            </c:strRef>
          </c:cat>
          <c:val>
            <c:numRef>
              <c:f>Sheet1!$E$2:$E$8</c:f>
              <c:numCache>
                <c:formatCode>General</c:formatCode>
                <c:ptCount val="7"/>
              </c:numCache>
            </c:numRef>
          </c:val>
          <c:smooth val="0"/>
          <c:extLst>
            <c:ext xmlns:c16="http://schemas.microsoft.com/office/drawing/2014/chart" uri="{C3380CC4-5D6E-409C-BE32-E72D297353CC}">
              <c16:uniqueId val="{00000003-21CE-4436-A13B-6E3CF70656DD}"/>
            </c:ext>
          </c:extLst>
        </c:ser>
        <c:ser>
          <c:idx val="4"/>
          <c:order val="4"/>
          <c:tx>
            <c:strRef>
              <c:f>Sheet1!$F$1</c:f>
              <c:strCache>
                <c:ptCount val="1"/>
                <c:pt idx="0">
                  <c:v>US 18-25</c:v>
                </c:pt>
              </c:strCache>
            </c:strRef>
          </c:tx>
          <c:spPr>
            <a:ln w="38100" cap="rnd" cmpd="sng">
              <a:solidFill>
                <a:srgbClr val="000E2F"/>
              </a:solidFill>
              <a:prstDash val="solid"/>
              <a:round/>
            </a:ln>
            <a:effectLst/>
          </c:spPr>
          <c:marker>
            <c:symbol val="square"/>
            <c:size val="10"/>
            <c:spPr>
              <a:solidFill>
                <a:srgbClr val="000E2F"/>
              </a:solidFill>
              <a:ln>
                <a:solidFill>
                  <a:srgbClr val="000E2F"/>
                </a:solidFill>
              </a:ln>
            </c:spPr>
          </c:marker>
          <c:dPt>
            <c:idx val="4"/>
            <c:marker>
              <c:symbol val="square"/>
              <c:size val="8"/>
            </c:marker>
            <c:bubble3D val="0"/>
            <c:extLst>
              <c:ext xmlns:c16="http://schemas.microsoft.com/office/drawing/2014/chart" uri="{C3380CC4-5D6E-409C-BE32-E72D297353CC}">
                <c16:uniqueId val="{00000008-3FAD-40B3-B0F0-D47CF13A9AA0}"/>
              </c:ext>
            </c:extLst>
          </c:dPt>
          <c:dPt>
            <c:idx val="6"/>
            <c:marker>
              <c:symbol val="square"/>
              <c:size val="8"/>
            </c:marker>
            <c:bubble3D val="0"/>
            <c:spPr>
              <a:ln w="38100" cap="rnd" cmpd="sng">
                <a:solidFill>
                  <a:srgbClr val="000E2F">
                    <a:alpha val="35000"/>
                  </a:srgbClr>
                </a:solidFill>
                <a:prstDash val="dash"/>
                <a:round/>
              </a:ln>
              <a:effectLst/>
            </c:spPr>
            <c:extLst>
              <c:ext xmlns:c16="http://schemas.microsoft.com/office/drawing/2014/chart" uri="{C3380CC4-5D6E-409C-BE32-E72D297353CC}">
                <c16:uniqueId val="{00000001-EAB8-4E6A-AD0E-C46D7DFF8157}"/>
              </c:ext>
            </c:extLst>
          </c:dPt>
          <c:dLbls>
            <c:dLbl>
              <c:idx val="1"/>
              <c:layout>
                <c:manualLayout>
                  <c:x val="-1.1789322622001551E-2"/>
                  <c:y val="4.663775357331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11-4CB2-B882-ED27E46DA7D7}"/>
                </c:ext>
              </c:extLst>
            </c:dLbl>
            <c:dLbl>
              <c:idx val="2"/>
              <c:layout>
                <c:manualLayout>
                  <c:x val="-3.3763828907186176E-2"/>
                  <c:y val="5.4430176515764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11-4CB2-B882-ED27E46DA7D7}"/>
                </c:ext>
              </c:extLst>
            </c:dLbl>
            <c:dLbl>
              <c:idx val="3"/>
              <c:layout>
                <c:manualLayout>
                  <c:x val="-6.9681159430320438E-2"/>
                  <c:y val="-5.4663744678501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11-4CB2-B882-ED27E46DA7D7}"/>
                </c:ext>
              </c:extLst>
            </c:dLbl>
            <c:spPr>
              <a:noFill/>
              <a:ln>
                <a:noFill/>
              </a:ln>
              <a:effectLst/>
            </c:spPr>
            <c:txPr>
              <a:bodyPr wrap="square" lIns="38100" tIns="19050" rIns="38100" bIns="19050" anchor="ctr">
                <a:spAutoFit/>
              </a:bodyPr>
              <a:lstStyle/>
              <a:p>
                <a:pPr>
                  <a:defRPr sz="1400" b="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2014-15</c:v>
                </c:pt>
                <c:pt idx="1">
                  <c:v>2015-16</c:v>
                </c:pt>
                <c:pt idx="2">
                  <c:v>2016-17</c:v>
                </c:pt>
                <c:pt idx="3">
                  <c:v>2017-18</c:v>
                </c:pt>
                <c:pt idx="4">
                  <c:v>2018-19</c:v>
                </c:pt>
                <c:pt idx="5">
                  <c:v>2019-20*</c:v>
                </c:pt>
                <c:pt idx="6">
                  <c:v>2021-22</c:v>
                </c:pt>
              </c:strCache>
            </c:strRef>
          </c:cat>
          <c:val>
            <c:numRef>
              <c:f>Sheet1!$F$2:$F$8</c:f>
              <c:numCache>
                <c:formatCode>General</c:formatCode>
                <c:ptCount val="7"/>
                <c:pt idx="0">
                  <c:v>0.69</c:v>
                </c:pt>
                <c:pt idx="1">
                  <c:v>0.64</c:v>
                </c:pt>
                <c:pt idx="2">
                  <c:v>0.64</c:v>
                </c:pt>
                <c:pt idx="3">
                  <c:v>0.54</c:v>
                </c:pt>
                <c:pt idx="4" formatCode="0.00">
                  <c:v>0.4</c:v>
                </c:pt>
                <c:pt idx="6">
                  <c:v>0.2</c:v>
                </c:pt>
              </c:numCache>
            </c:numRef>
          </c:val>
          <c:smooth val="0"/>
          <c:extLst>
            <c:ext xmlns:c16="http://schemas.microsoft.com/office/drawing/2014/chart" uri="{C3380CC4-5D6E-409C-BE32-E72D297353CC}">
              <c16:uniqueId val="{00000004-21CE-4436-A13B-6E3CF70656DD}"/>
            </c:ext>
          </c:extLst>
        </c:ser>
        <c:ser>
          <c:idx val="5"/>
          <c:order val="5"/>
          <c:tx>
            <c:strRef>
              <c:f>Sheet1!$G$1</c:f>
              <c:strCache>
                <c:ptCount val="1"/>
                <c:pt idx="0">
                  <c:v>US 26+</c:v>
                </c:pt>
              </c:strCache>
            </c:strRef>
          </c:tx>
          <c:spPr>
            <a:ln w="38100" cap="rnd" cmpd="sng">
              <a:solidFill>
                <a:srgbClr val="000E2F"/>
              </a:solidFill>
              <a:prstDash val="solid"/>
              <a:round/>
            </a:ln>
            <a:effectLst/>
          </c:spPr>
          <c:marker>
            <c:symbol val="triangle"/>
            <c:size val="10"/>
            <c:spPr>
              <a:solidFill>
                <a:srgbClr val="000E2F"/>
              </a:solidFill>
              <a:ln>
                <a:noFill/>
              </a:ln>
            </c:spPr>
          </c:marker>
          <c:dPt>
            <c:idx val="6"/>
            <c:bubble3D val="0"/>
            <c:spPr>
              <a:ln w="38100" cap="rnd" cmpd="sng">
                <a:solidFill>
                  <a:srgbClr val="000E2F">
                    <a:alpha val="35000"/>
                  </a:srgbClr>
                </a:solidFill>
                <a:prstDash val="dash"/>
                <a:round/>
              </a:ln>
              <a:effectLst/>
            </c:spPr>
            <c:extLst>
              <c:ext xmlns:c16="http://schemas.microsoft.com/office/drawing/2014/chart" uri="{C3380CC4-5D6E-409C-BE32-E72D297353CC}">
                <c16:uniqueId val="{00000002-EAB8-4E6A-AD0E-C46D7DFF8157}"/>
              </c:ext>
            </c:extLst>
          </c:dPt>
          <c:dLbls>
            <c:dLbl>
              <c:idx val="0"/>
              <c:layout>
                <c:manualLayout>
                  <c:x val="-1.5041549552208894E-2"/>
                  <c:y val="5.7027650829913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E4-47D8-9F13-0114D833FE01}"/>
                </c:ext>
              </c:extLst>
            </c:dLbl>
            <c:dLbl>
              <c:idx val="1"/>
              <c:layout>
                <c:manualLayout>
                  <c:x val="-2.9396439039907865E-2"/>
                  <c:y val="4.9235227887466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E4-47D8-9F13-0114D833FE01}"/>
                </c:ext>
              </c:extLst>
            </c:dLbl>
            <c:dLbl>
              <c:idx val="2"/>
              <c:layout>
                <c:manualLayout>
                  <c:x val="-2.1087307222371364E-2"/>
                  <c:y val="5.7027650829913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E4-47D8-9F13-0114D833FE01}"/>
                </c:ext>
              </c:extLst>
            </c:dLbl>
            <c:dLbl>
              <c:idx val="3"/>
              <c:layout>
                <c:manualLayout>
                  <c:x val="-2.1109281728656545E-2"/>
                  <c:y val="5.443017651576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E4-47D8-9F13-0114D833FE01}"/>
                </c:ext>
              </c:extLst>
            </c:dLbl>
            <c:dLbl>
              <c:idx val="4"/>
              <c:layout>
                <c:manualLayout>
                  <c:x val="-2.3306732357175088E-2"/>
                  <c:y val="4.6637753573316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E4-47D8-9F13-0114D833FE01}"/>
                </c:ext>
              </c:extLst>
            </c:dLbl>
            <c:spPr>
              <a:noFill/>
              <a:ln>
                <a:noFill/>
              </a:ln>
              <a:effectLst/>
            </c:spPr>
            <c:txPr>
              <a:bodyPr wrap="square" lIns="38100" tIns="19050" rIns="38100" bIns="19050" anchor="ctr">
                <a:spAutoFit/>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2014-15</c:v>
                </c:pt>
                <c:pt idx="1">
                  <c:v>2015-16</c:v>
                </c:pt>
                <c:pt idx="2">
                  <c:v>2016-17</c:v>
                </c:pt>
                <c:pt idx="3">
                  <c:v>2017-18</c:v>
                </c:pt>
                <c:pt idx="4">
                  <c:v>2018-19</c:v>
                </c:pt>
                <c:pt idx="5">
                  <c:v>2019-20*</c:v>
                </c:pt>
                <c:pt idx="6">
                  <c:v>2021-22</c:v>
                </c:pt>
              </c:strCache>
            </c:strRef>
          </c:cat>
          <c:val>
            <c:numRef>
              <c:f>Sheet1!$G$2:$G$8</c:f>
              <c:numCache>
                <c:formatCode>General</c:formatCode>
                <c:ptCount val="7"/>
                <c:pt idx="0">
                  <c:v>0.28999999999999998</c:v>
                </c:pt>
                <c:pt idx="1">
                  <c:v>0.31</c:v>
                </c:pt>
                <c:pt idx="2">
                  <c:v>0.32</c:v>
                </c:pt>
                <c:pt idx="3" formatCode="0.00">
                  <c:v>0.3</c:v>
                </c:pt>
                <c:pt idx="4" formatCode="0.00">
                  <c:v>0.3</c:v>
                </c:pt>
                <c:pt idx="6">
                  <c:v>0.5</c:v>
                </c:pt>
              </c:numCache>
            </c:numRef>
          </c:val>
          <c:smooth val="0"/>
          <c:extLst>
            <c:ext xmlns:c16="http://schemas.microsoft.com/office/drawing/2014/chart" uri="{C3380CC4-5D6E-409C-BE32-E72D297353CC}">
              <c16:uniqueId val="{00000005-21CE-4436-A13B-6E3CF70656DD}"/>
            </c:ext>
          </c:extLst>
        </c:ser>
        <c:dLbls>
          <c:showLegendKey val="0"/>
          <c:showVal val="0"/>
          <c:showCatName val="0"/>
          <c:showSerName val="0"/>
          <c:showPercent val="0"/>
          <c:showBubbleSize val="0"/>
        </c:dLbls>
        <c:marker val="1"/>
        <c:smooth val="0"/>
        <c:axId val="328284496"/>
        <c:axId val="328285056"/>
      </c:lineChart>
      <c:catAx>
        <c:axId val="32828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8285056"/>
        <c:crosses val="autoZero"/>
        <c:auto val="1"/>
        <c:lblAlgn val="ctr"/>
        <c:lblOffset val="100"/>
        <c:noMultiLvlLbl val="0"/>
      </c:catAx>
      <c:valAx>
        <c:axId val="328285056"/>
        <c:scaling>
          <c:orientation val="minMax"/>
          <c:max val="2"/>
        </c:scaling>
        <c:delete val="0"/>
        <c:axPos val="l"/>
        <c:title>
          <c:tx>
            <c:rich>
              <a:bodyPr/>
              <a:lstStyle/>
              <a:p>
                <a:pPr>
                  <a:defRPr/>
                </a:pPr>
                <a:r>
                  <a:rPr lang="en-US" sz="1600" b="1">
                    <a:solidFill>
                      <a:srgbClr val="002060"/>
                    </a:solidFill>
                  </a:rPr>
                  <a:t>Percent (%)</a:t>
                </a:r>
              </a:p>
            </c:rich>
          </c:tx>
          <c:layout>
            <c:manualLayout>
              <c:xMode val="edge"/>
              <c:yMode val="edge"/>
              <c:x val="0"/>
              <c:y val="0.28512291473432644"/>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8284496"/>
        <c:crosses val="autoZero"/>
        <c:crossBetween val="between"/>
      </c:valAx>
      <c:spPr>
        <a:noFill/>
        <a:ln>
          <a:noFill/>
        </a:ln>
        <a:effectLst/>
      </c:spPr>
    </c:plotArea>
    <c:legend>
      <c:legendPos val="t"/>
      <c:legendEntry>
        <c:idx val="0"/>
        <c:delete val="1"/>
      </c:legendEntry>
      <c:legendEntry>
        <c:idx val="3"/>
        <c:delete val="1"/>
      </c:legendEntry>
      <c:layout>
        <c:manualLayout>
          <c:xMode val="edge"/>
          <c:yMode val="edge"/>
          <c:x val="0.358802420552427"/>
          <c:y val="1.2987371570745894E-2"/>
          <c:w val="0.29008614958115642"/>
          <c:h val="9.589609284641256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prstDash val="dash"/>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ED Visits</c:v>
                </c:pt>
              </c:strCache>
            </c:strRef>
          </c:tx>
          <c:spPr>
            <a:solidFill>
              <a:srgbClr val="86C658"/>
            </a:solidFill>
            <a:ln>
              <a:noFill/>
            </a:ln>
            <a:effectLst/>
            <a:sp3d/>
          </c:spPr>
          <c:invertIfNegative val="0"/>
          <c:dLbls>
            <c:dLbl>
              <c:idx val="0"/>
              <c:layout>
                <c:manualLayout>
                  <c:x val="1.5938069216757743E-2"/>
                  <c:y val="-3.4426640565929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8-46A2-BBAD-DC1DED011FC7}"/>
                </c:ext>
              </c:extLst>
            </c:dLbl>
            <c:dLbl>
              <c:idx val="1"/>
              <c:layout>
                <c:manualLayout>
                  <c:x val="1.4799635701275045E-2"/>
                  <c:y val="-3.6885686320638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38-46A2-BBAD-DC1DED011FC7}"/>
                </c:ext>
              </c:extLst>
            </c:dLbl>
            <c:dLbl>
              <c:idx val="2"/>
              <c:layout>
                <c:manualLayout>
                  <c:x val="1.3661202185792349E-2"/>
                  <c:y val="-3.2129465854600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38-46A2-BBAD-DC1DED011FC7}"/>
                </c:ext>
              </c:extLst>
            </c:dLbl>
            <c:dLbl>
              <c:idx val="3"/>
              <c:layout>
                <c:manualLayout>
                  <c:x val="1.4799635701274962E-2"/>
                  <c:y val="-3.2356007865073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38-46A2-BBAD-DC1DED011FC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Sheet1!$A$8:$A$11</c:f>
              <c:numCache>
                <c:formatCode>General</c:formatCode>
                <c:ptCount val="4"/>
                <c:pt idx="0">
                  <c:v>2019</c:v>
                </c:pt>
                <c:pt idx="1">
                  <c:v>2020</c:v>
                </c:pt>
                <c:pt idx="2">
                  <c:v>2021</c:v>
                </c:pt>
                <c:pt idx="3">
                  <c:v>2022</c:v>
                </c:pt>
              </c:numCache>
            </c:numRef>
          </c:cat>
          <c:val>
            <c:numRef>
              <c:f>Sheet1!$B$8:$B$11</c:f>
              <c:numCache>
                <c:formatCode>General</c:formatCode>
                <c:ptCount val="4"/>
                <c:pt idx="0">
                  <c:v>4146</c:v>
                </c:pt>
                <c:pt idx="1">
                  <c:v>4142</c:v>
                </c:pt>
                <c:pt idx="2">
                  <c:v>3845</c:v>
                </c:pt>
                <c:pt idx="3">
                  <c:v>3729</c:v>
                </c:pt>
              </c:numCache>
            </c:numRef>
          </c:val>
          <c:extLst>
            <c:ext xmlns:c16="http://schemas.microsoft.com/office/drawing/2014/chart" uri="{C3380CC4-5D6E-409C-BE32-E72D297353CC}">
              <c16:uniqueId val="{00000000-B934-4D6F-A02A-036F18A95BC4}"/>
            </c:ext>
          </c:extLst>
        </c:ser>
        <c:dLbls>
          <c:showLegendKey val="0"/>
          <c:showVal val="1"/>
          <c:showCatName val="0"/>
          <c:showSerName val="0"/>
          <c:showPercent val="0"/>
          <c:showBubbleSize val="0"/>
        </c:dLbls>
        <c:gapWidth val="226"/>
        <c:shape val="box"/>
        <c:axId val="328287856"/>
        <c:axId val="328288416"/>
        <c:axId val="0"/>
      </c:bar3DChart>
      <c:catAx>
        <c:axId val="328287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328288416"/>
        <c:crosses val="autoZero"/>
        <c:auto val="1"/>
        <c:lblAlgn val="ctr"/>
        <c:lblOffset val="100"/>
        <c:noMultiLvlLbl val="0"/>
      </c:catAx>
      <c:valAx>
        <c:axId val="328288416"/>
        <c:scaling>
          <c:orientation val="minMax"/>
          <c:max val="6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a:solidFill>
                      <a:srgbClr val="002060"/>
                    </a:solidFill>
                  </a:rPr>
                  <a:t>Number of Opioid-Related ED Visits</a:t>
                </a:r>
              </a:p>
            </c:rich>
          </c:tx>
          <c:layout>
            <c:manualLayout>
              <c:xMode val="edge"/>
              <c:yMode val="edge"/>
              <c:x val="4.4772707714814345E-3"/>
              <c:y val="0.1746925554153562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32828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74592305514433E-2"/>
          <c:y val="0.10223661093981938"/>
          <c:w val="0.90112298993849416"/>
          <c:h val="0.8317363938160891"/>
        </c:manualLayout>
      </c:layout>
      <c:lineChart>
        <c:grouping val="standard"/>
        <c:varyColors val="0"/>
        <c:ser>
          <c:idx val="0"/>
          <c:order val="0"/>
          <c:tx>
            <c:strRef>
              <c:f>Sheet1!$B$1</c:f>
              <c:strCache>
                <c:ptCount val="1"/>
                <c:pt idx="0">
                  <c:v>Total deaths</c:v>
                </c:pt>
              </c:strCache>
            </c:strRef>
          </c:tx>
          <c:spPr>
            <a:ln w="28575" cap="rnd">
              <a:solidFill>
                <a:schemeClr val="tx1"/>
              </a:solidFill>
              <a:prstDash val="lg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44-458B-9746-38763C92948F}"/>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44-458B-9746-38763C9294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75-4510-95ED-94944FF70D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355</c:v>
                </c:pt>
                <c:pt idx="1">
                  <c:v>490</c:v>
                </c:pt>
                <c:pt idx="2">
                  <c:v>558</c:v>
                </c:pt>
                <c:pt idx="3">
                  <c:v>723</c:v>
                </c:pt>
                <c:pt idx="4">
                  <c:v>917</c:v>
                </c:pt>
                <c:pt idx="5">
                  <c:v>1038</c:v>
                </c:pt>
                <c:pt idx="6">
                  <c:v>1017</c:v>
                </c:pt>
                <c:pt idx="7">
                  <c:v>1200</c:v>
                </c:pt>
                <c:pt idx="8">
                  <c:v>1374</c:v>
                </c:pt>
                <c:pt idx="9">
                  <c:v>1524</c:v>
                </c:pt>
                <c:pt idx="10">
                  <c:v>1452</c:v>
                </c:pt>
              </c:numCache>
            </c:numRef>
          </c:val>
          <c:smooth val="0"/>
          <c:extLst>
            <c:ext xmlns:c16="http://schemas.microsoft.com/office/drawing/2014/chart" uri="{C3380CC4-5D6E-409C-BE32-E72D297353CC}">
              <c16:uniqueId val="{00000000-A275-4510-95ED-94944FF70D8F}"/>
            </c:ext>
          </c:extLst>
        </c:ser>
        <c:ser>
          <c:idx val="1"/>
          <c:order val="1"/>
          <c:tx>
            <c:strRef>
              <c:f>Sheet1!#REF!</c:f>
              <c:strCache>
                <c:ptCount val="1"/>
                <c:pt idx="0">
                  <c:v>#REF!</c:v>
                </c:pt>
              </c:strCache>
            </c:strRef>
          </c:tx>
          <c:spPr>
            <a:ln w="28575" cap="rnd">
              <a:solidFill>
                <a:schemeClr val="accent2"/>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A275-4510-95ED-94944FF70D8F}"/>
            </c:ext>
          </c:extLst>
        </c:ser>
        <c:ser>
          <c:idx val="2"/>
          <c:order val="2"/>
          <c:tx>
            <c:strRef>
              <c:f>Sheet1!$C$1</c:f>
              <c:strCache>
                <c:ptCount val="1"/>
                <c:pt idx="0">
                  <c:v>Heroin-involved deaths</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B7-4806-9B27-FD7722910BF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B7-4806-9B27-FD7722910BF8}"/>
                </c:ext>
              </c:extLst>
            </c:dLbl>
            <c:dLbl>
              <c:idx val="10"/>
              <c:layout>
                <c:manualLayout>
                  <c:x val="-1.0308686023622048E-2"/>
                  <c:y val="-2.6495999846456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75-4510-95ED-94944FF70D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General</c:formatCode>
                <c:ptCount val="11"/>
                <c:pt idx="0">
                  <c:v>174</c:v>
                </c:pt>
                <c:pt idx="1">
                  <c:v>258</c:v>
                </c:pt>
                <c:pt idx="2">
                  <c:v>327</c:v>
                </c:pt>
                <c:pt idx="3">
                  <c:v>417</c:v>
                </c:pt>
                <c:pt idx="4">
                  <c:v>508</c:v>
                </c:pt>
                <c:pt idx="5">
                  <c:v>474</c:v>
                </c:pt>
                <c:pt idx="6">
                  <c:v>391</c:v>
                </c:pt>
                <c:pt idx="7">
                  <c:v>387</c:v>
                </c:pt>
                <c:pt idx="8">
                  <c:v>262</c:v>
                </c:pt>
                <c:pt idx="9">
                  <c:v>165</c:v>
                </c:pt>
                <c:pt idx="10">
                  <c:v>125</c:v>
                </c:pt>
              </c:numCache>
            </c:numRef>
          </c:val>
          <c:smooth val="0"/>
          <c:extLst>
            <c:ext xmlns:c16="http://schemas.microsoft.com/office/drawing/2014/chart" uri="{C3380CC4-5D6E-409C-BE32-E72D297353CC}">
              <c16:uniqueId val="{00000002-A275-4510-95ED-94944FF70D8F}"/>
            </c:ext>
          </c:extLst>
        </c:ser>
        <c:ser>
          <c:idx val="3"/>
          <c:order val="3"/>
          <c:tx>
            <c:strRef>
              <c:f>Sheet1!#REF!</c:f>
              <c:strCache>
                <c:ptCount val="1"/>
                <c:pt idx="0">
                  <c:v>#REF!</c:v>
                </c:pt>
              </c:strCache>
            </c:strRef>
          </c:tx>
          <c:spPr>
            <a:ln w="28575" cap="rnd">
              <a:solidFill>
                <a:schemeClr val="accent4"/>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A275-4510-95ED-94944FF70D8F}"/>
            </c:ext>
          </c:extLst>
        </c:ser>
        <c:ser>
          <c:idx val="4"/>
          <c:order val="4"/>
          <c:tx>
            <c:strRef>
              <c:f>Sheet1!$D$1</c:f>
              <c:strCache>
                <c:ptCount val="1"/>
                <c:pt idx="0">
                  <c:v>Fentanyl-inolved deaths</c:v>
                </c:pt>
              </c:strCache>
            </c:strRef>
          </c:tx>
          <c:spPr>
            <a:ln w="28575" cap="rnd">
              <a:solidFill>
                <a:schemeClr val="accent2"/>
              </a:solidFill>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B7-4806-9B27-FD7722910BF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75-4510-95ED-94944FF70D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General</c:formatCode>
                <c:ptCount val="11"/>
                <c:pt idx="0">
                  <c:v>14</c:v>
                </c:pt>
                <c:pt idx="1">
                  <c:v>37</c:v>
                </c:pt>
                <c:pt idx="2">
                  <c:v>75</c:v>
                </c:pt>
                <c:pt idx="3">
                  <c:v>189</c:v>
                </c:pt>
                <c:pt idx="4">
                  <c:v>483</c:v>
                </c:pt>
                <c:pt idx="5">
                  <c:v>677</c:v>
                </c:pt>
                <c:pt idx="6">
                  <c:v>760</c:v>
                </c:pt>
                <c:pt idx="7">
                  <c:v>979</c:v>
                </c:pt>
                <c:pt idx="8">
                  <c:v>1159</c:v>
                </c:pt>
                <c:pt idx="9">
                  <c:v>1312</c:v>
                </c:pt>
                <c:pt idx="10">
                  <c:v>1253</c:v>
                </c:pt>
              </c:numCache>
            </c:numRef>
          </c:val>
          <c:smooth val="0"/>
          <c:extLst>
            <c:ext xmlns:c16="http://schemas.microsoft.com/office/drawing/2014/chart" uri="{C3380CC4-5D6E-409C-BE32-E72D297353CC}">
              <c16:uniqueId val="{00000004-A275-4510-95ED-94944FF70D8F}"/>
            </c:ext>
          </c:extLst>
        </c:ser>
        <c:ser>
          <c:idx val="5"/>
          <c:order val="5"/>
          <c:tx>
            <c:strRef>
              <c:f>Sheet1!#REF!</c:f>
              <c:strCache>
                <c:ptCount val="1"/>
                <c:pt idx="0">
                  <c:v>#REF!</c:v>
                </c:pt>
              </c:strCache>
            </c:strRef>
          </c:tx>
          <c:spPr>
            <a:ln w="28575" cap="rnd">
              <a:solidFill>
                <a:schemeClr val="accent6"/>
              </a:solidFill>
              <a:round/>
            </a:ln>
            <a:effectLst/>
          </c:spPr>
          <c:marker>
            <c:symbol val="none"/>
          </c:marker>
          <c:dLbls>
            <c:dLbl>
              <c:idx val="0"/>
              <c:layout>
                <c:manualLayout>
                  <c:x val="-2.9848792854487067E-2"/>
                  <c:y val="-2.7166104857043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B7-4806-9B27-FD7722910B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5-A275-4510-95ED-94944FF70D8F}"/>
            </c:ext>
          </c:extLst>
        </c:ser>
        <c:ser>
          <c:idx val="6"/>
          <c:order val="6"/>
          <c:tx>
            <c:strRef>
              <c:f>Sheet1!$E$1</c:f>
              <c:strCache>
                <c:ptCount val="1"/>
                <c:pt idx="0">
                  <c:v>Prescription-involved deaths</c:v>
                </c:pt>
              </c:strCache>
            </c:strRef>
          </c:tx>
          <c:spPr>
            <a:ln w="28575" cap="rnd">
              <a:solidFill>
                <a:schemeClr val="accent1">
                  <a:lumMod val="60000"/>
                </a:schemeClr>
              </a:solidFill>
              <a:round/>
            </a:ln>
            <a:effectLst/>
          </c:spPr>
          <c:marker>
            <c:symbol val="none"/>
          </c:marker>
          <c:dLbls>
            <c:dLbl>
              <c:idx val="0"/>
              <c:layout>
                <c:manualLayout>
                  <c:x val="-3.9578972578478339E-2"/>
                  <c:y val="-1.9957029368940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B7-4806-9B27-FD7722910BF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B7-4806-9B27-FD7722910BF8}"/>
                </c:ext>
              </c:extLst>
            </c:dLbl>
            <c:dLbl>
              <c:idx val="10"/>
              <c:layout>
                <c:manualLayout>
                  <c:x val="-8.8287401574814613E-4"/>
                  <c:y val="-1.0089750855699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75-4510-95ED-94944FF70D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General</c:formatCode>
                <c:ptCount val="11"/>
                <c:pt idx="0">
                  <c:v>86</c:v>
                </c:pt>
                <c:pt idx="1">
                  <c:v>97</c:v>
                </c:pt>
                <c:pt idx="2">
                  <c:v>130</c:v>
                </c:pt>
                <c:pt idx="3">
                  <c:v>128</c:v>
                </c:pt>
                <c:pt idx="4">
                  <c:v>139</c:v>
                </c:pt>
                <c:pt idx="5">
                  <c:v>144</c:v>
                </c:pt>
                <c:pt idx="6">
                  <c:v>122</c:v>
                </c:pt>
                <c:pt idx="7">
                  <c:v>133</c:v>
                </c:pt>
                <c:pt idx="8">
                  <c:v>93</c:v>
                </c:pt>
                <c:pt idx="9">
                  <c:v>78</c:v>
                </c:pt>
                <c:pt idx="10">
                  <c:v>68</c:v>
                </c:pt>
              </c:numCache>
            </c:numRef>
          </c:val>
          <c:smooth val="0"/>
          <c:extLst>
            <c:ext xmlns:c16="http://schemas.microsoft.com/office/drawing/2014/chart" uri="{C3380CC4-5D6E-409C-BE32-E72D297353CC}">
              <c16:uniqueId val="{00000006-A275-4510-95ED-94944FF70D8F}"/>
            </c:ext>
          </c:extLst>
        </c:ser>
        <c:dLbls>
          <c:showLegendKey val="0"/>
          <c:showVal val="0"/>
          <c:showCatName val="0"/>
          <c:showSerName val="0"/>
          <c:showPercent val="0"/>
          <c:showBubbleSize val="0"/>
        </c:dLbls>
        <c:smooth val="0"/>
        <c:axId val="2092731520"/>
        <c:axId val="1513603344"/>
      </c:lineChart>
      <c:catAx>
        <c:axId val="20927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513603344"/>
        <c:crosses val="autoZero"/>
        <c:auto val="1"/>
        <c:lblAlgn val="ctr"/>
        <c:lblOffset val="100"/>
        <c:noMultiLvlLbl val="0"/>
      </c:catAx>
      <c:valAx>
        <c:axId val="1513603344"/>
        <c:scaling>
          <c:orientation val="minMax"/>
          <c:max val="16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Number of Overdose</a:t>
                </a:r>
                <a:r>
                  <a:rPr lang="en-US" sz="1600" b="1" baseline="0">
                    <a:solidFill>
                      <a:srgbClr val="002060"/>
                    </a:solidFill>
                  </a:rPr>
                  <a:t> Deaths</a:t>
                </a:r>
                <a:endParaRPr lang="en-US" sz="1600" b="1">
                  <a:solidFill>
                    <a:srgbClr val="002060"/>
                  </a:solidFill>
                </a:endParaRPr>
              </a:p>
            </c:rich>
          </c:tx>
          <c:layout>
            <c:manualLayout>
              <c:xMode val="edge"/>
              <c:yMode val="edge"/>
              <c:x val="1.7709025840204763E-3"/>
              <c:y val="0.198577106360353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092731520"/>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26907108942286062"/>
          <c:y val="1.2015125813504434E-2"/>
          <c:w val="0.45957767635821711"/>
          <c:h val="8.871722921738012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60423729967461E-2"/>
          <c:y val="4.3514287276590423E-2"/>
          <c:w val="0.79940171289299189"/>
          <c:h val="0.88585918947631548"/>
        </c:manualLayout>
      </c:layout>
      <c:lineChart>
        <c:grouping val="standard"/>
        <c:varyColors val="0"/>
        <c:ser>
          <c:idx val="0"/>
          <c:order val="0"/>
          <c:tx>
            <c:strRef>
              <c:f>Sheet1!$A$16</c:f>
              <c:strCache>
                <c:ptCount val="1"/>
                <c:pt idx="0">
                  <c:v>15-24</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EC-4182-8D3A-042CE30618C5}"/>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EC-4182-8D3A-042CE30618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Sheet1!$B$16:$L$16</c:f>
              <c:numCache>
                <c:formatCode>0.0</c:formatCode>
                <c:ptCount val="11"/>
                <c:pt idx="0">
                  <c:v>7.4</c:v>
                </c:pt>
                <c:pt idx="1">
                  <c:v>9.1999999999999993</c:v>
                </c:pt>
                <c:pt idx="2">
                  <c:v>9</c:v>
                </c:pt>
                <c:pt idx="3">
                  <c:v>12.1</c:v>
                </c:pt>
                <c:pt idx="4">
                  <c:v>11.7</c:v>
                </c:pt>
                <c:pt idx="5">
                  <c:v>15.6</c:v>
                </c:pt>
                <c:pt idx="6">
                  <c:v>14</c:v>
                </c:pt>
                <c:pt idx="7">
                  <c:v>12.8</c:v>
                </c:pt>
                <c:pt idx="8">
                  <c:v>10.8</c:v>
                </c:pt>
                <c:pt idx="9">
                  <c:v>9.6</c:v>
                </c:pt>
                <c:pt idx="10">
                  <c:v>7.3</c:v>
                </c:pt>
              </c:numCache>
            </c:numRef>
          </c:val>
          <c:smooth val="0"/>
          <c:extLst>
            <c:ext xmlns:c16="http://schemas.microsoft.com/office/drawing/2014/chart" uri="{C3380CC4-5D6E-409C-BE32-E72D297353CC}">
              <c16:uniqueId val="{00000000-EA06-485D-8544-E5BB18FE6DF4}"/>
            </c:ext>
          </c:extLst>
        </c:ser>
        <c:ser>
          <c:idx val="1"/>
          <c:order val="1"/>
          <c:tx>
            <c:strRef>
              <c:f>Sheet1!$A$17</c:f>
              <c:strCache>
                <c:ptCount val="1"/>
                <c:pt idx="0">
                  <c:v>25-34</c:v>
                </c:pt>
              </c:strCache>
            </c:strRef>
          </c:tx>
          <c:spPr>
            <a:ln w="28575" cap="rnd">
              <a:solidFill>
                <a:schemeClr val="accent2"/>
              </a:solidFill>
              <a:round/>
            </a:ln>
            <a:effectLst/>
          </c:spPr>
          <c:marker>
            <c:symbol val="none"/>
          </c:marker>
          <c:dLbls>
            <c:dLbl>
              <c:idx val="0"/>
              <c:layout>
                <c:manualLayout>
                  <c:x val="-4.6135914927222473E-2"/>
                  <c:y val="-2.0049527859272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EC-4182-8D3A-042CE30618C5}"/>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EC-4182-8D3A-042CE30618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Sheet1!$B$17:$L$17</c:f>
              <c:numCache>
                <c:formatCode>0.0</c:formatCode>
                <c:ptCount val="11"/>
                <c:pt idx="0">
                  <c:v>16.8</c:v>
                </c:pt>
                <c:pt idx="1">
                  <c:v>23.4</c:v>
                </c:pt>
                <c:pt idx="2">
                  <c:v>27.4</c:v>
                </c:pt>
                <c:pt idx="3">
                  <c:v>36.5</c:v>
                </c:pt>
                <c:pt idx="4">
                  <c:v>50.9</c:v>
                </c:pt>
                <c:pt idx="5">
                  <c:v>58.3</c:v>
                </c:pt>
                <c:pt idx="6">
                  <c:v>51.1</c:v>
                </c:pt>
                <c:pt idx="7">
                  <c:v>60.8</c:v>
                </c:pt>
                <c:pt idx="8">
                  <c:v>65.2</c:v>
                </c:pt>
                <c:pt idx="9">
                  <c:v>55</c:v>
                </c:pt>
                <c:pt idx="10">
                  <c:v>55</c:v>
                </c:pt>
              </c:numCache>
            </c:numRef>
          </c:val>
          <c:smooth val="0"/>
          <c:extLst>
            <c:ext xmlns:c16="http://schemas.microsoft.com/office/drawing/2014/chart" uri="{C3380CC4-5D6E-409C-BE32-E72D297353CC}">
              <c16:uniqueId val="{00000001-EA06-485D-8544-E5BB18FE6DF4}"/>
            </c:ext>
          </c:extLst>
        </c:ser>
        <c:ser>
          <c:idx val="2"/>
          <c:order val="2"/>
          <c:tx>
            <c:strRef>
              <c:f>Sheet1!$A$18</c:f>
              <c:strCache>
                <c:ptCount val="1"/>
                <c:pt idx="0">
                  <c:v>35-44</c:v>
                </c:pt>
              </c:strCache>
            </c:strRef>
          </c:tx>
          <c:spPr>
            <a:ln w="28575" cap="rnd">
              <a:solidFill>
                <a:schemeClr val="accent3"/>
              </a:solidFill>
              <a:round/>
            </a:ln>
            <a:effectLst/>
          </c:spPr>
          <c:marker>
            <c:symbol val="none"/>
          </c:marker>
          <c:dLbls>
            <c:dLbl>
              <c:idx val="0"/>
              <c:layout>
                <c:manualLayout>
                  <c:x val="-4.4821698460030229E-2"/>
                  <c:y val="1.5037145894454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EC-4182-8D3A-042CE30618C5}"/>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EC-4182-8D3A-042CE30618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E2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Sheet1!$B$18:$L$18</c:f>
              <c:numCache>
                <c:formatCode>0.0</c:formatCode>
                <c:ptCount val="11"/>
                <c:pt idx="0">
                  <c:v>12.4</c:v>
                </c:pt>
                <c:pt idx="1">
                  <c:v>19</c:v>
                </c:pt>
                <c:pt idx="2">
                  <c:v>30.3</c:v>
                </c:pt>
                <c:pt idx="3">
                  <c:v>32</c:v>
                </c:pt>
                <c:pt idx="4">
                  <c:v>45.2</c:v>
                </c:pt>
                <c:pt idx="5">
                  <c:v>55.4</c:v>
                </c:pt>
                <c:pt idx="6">
                  <c:v>58.9</c:v>
                </c:pt>
                <c:pt idx="7">
                  <c:v>72.3</c:v>
                </c:pt>
                <c:pt idx="8">
                  <c:v>72.5</c:v>
                </c:pt>
                <c:pt idx="9">
                  <c:v>81.8</c:v>
                </c:pt>
                <c:pt idx="10">
                  <c:v>78</c:v>
                </c:pt>
              </c:numCache>
            </c:numRef>
          </c:val>
          <c:smooth val="0"/>
          <c:extLst>
            <c:ext xmlns:c16="http://schemas.microsoft.com/office/drawing/2014/chart" uri="{C3380CC4-5D6E-409C-BE32-E72D297353CC}">
              <c16:uniqueId val="{00000002-EA06-485D-8544-E5BB18FE6DF4}"/>
            </c:ext>
          </c:extLst>
        </c:ser>
        <c:ser>
          <c:idx val="3"/>
          <c:order val="3"/>
          <c:tx>
            <c:strRef>
              <c:f>Sheet1!$A$19</c:f>
              <c:strCache>
                <c:ptCount val="1"/>
                <c:pt idx="0">
                  <c:v>45-54</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EC-4182-8D3A-042CE30618C5}"/>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EC-4182-8D3A-042CE30618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Sheet1!$B$19:$L$19</c:f>
              <c:numCache>
                <c:formatCode>0.0</c:formatCode>
                <c:ptCount val="11"/>
                <c:pt idx="0">
                  <c:v>14.7</c:v>
                </c:pt>
                <c:pt idx="1">
                  <c:v>18.7</c:v>
                </c:pt>
                <c:pt idx="2">
                  <c:v>24.9</c:v>
                </c:pt>
                <c:pt idx="3">
                  <c:v>28.6</c:v>
                </c:pt>
                <c:pt idx="4">
                  <c:v>39.5</c:v>
                </c:pt>
                <c:pt idx="5">
                  <c:v>41.8</c:v>
                </c:pt>
                <c:pt idx="6">
                  <c:v>44.3</c:v>
                </c:pt>
                <c:pt idx="7">
                  <c:v>48.3</c:v>
                </c:pt>
                <c:pt idx="8">
                  <c:v>59.3</c:v>
                </c:pt>
                <c:pt idx="9">
                  <c:v>74.3</c:v>
                </c:pt>
                <c:pt idx="10">
                  <c:v>62.7</c:v>
                </c:pt>
              </c:numCache>
            </c:numRef>
          </c:val>
          <c:smooth val="0"/>
          <c:extLst>
            <c:ext xmlns:c16="http://schemas.microsoft.com/office/drawing/2014/chart" uri="{C3380CC4-5D6E-409C-BE32-E72D297353CC}">
              <c16:uniqueId val="{00000003-EA06-485D-8544-E5BB18FE6DF4}"/>
            </c:ext>
          </c:extLst>
        </c:ser>
        <c:ser>
          <c:idx val="4"/>
          <c:order val="4"/>
          <c:tx>
            <c:strRef>
              <c:f>Sheet1!$A$20</c:f>
              <c:strCache>
                <c:ptCount val="1"/>
                <c:pt idx="0">
                  <c:v>55-64</c:v>
                </c:pt>
              </c:strCache>
            </c:strRef>
          </c:tx>
          <c:spPr>
            <a:ln w="28575" cap="rnd">
              <a:solidFill>
                <a:srgbClr val="7030A0"/>
              </a:solidFill>
              <a:round/>
            </a:ln>
            <a:effectLst/>
          </c:spPr>
          <c:marker>
            <c:symbol val="none"/>
          </c:marker>
          <c:dLbls>
            <c:dLbl>
              <c:idx val="0"/>
              <c:layout>
                <c:manualLayout>
                  <c:x val="-3.6164009277035697E-2"/>
                  <c:y val="5.01238196481820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EC-4182-8D3A-042CE30618C5}"/>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EC-4182-8D3A-042CE30618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E2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Sheet1!$B$20:$L$20</c:f>
              <c:numCache>
                <c:formatCode>0.0</c:formatCode>
                <c:ptCount val="11"/>
                <c:pt idx="0">
                  <c:v>5.3</c:v>
                </c:pt>
                <c:pt idx="1">
                  <c:v>10.7</c:v>
                </c:pt>
                <c:pt idx="2">
                  <c:v>9</c:v>
                </c:pt>
                <c:pt idx="3">
                  <c:v>20.3</c:v>
                </c:pt>
                <c:pt idx="4">
                  <c:v>26.2</c:v>
                </c:pt>
                <c:pt idx="5">
                  <c:v>30</c:v>
                </c:pt>
                <c:pt idx="6">
                  <c:v>29</c:v>
                </c:pt>
                <c:pt idx="7">
                  <c:v>41</c:v>
                </c:pt>
                <c:pt idx="8">
                  <c:v>48.5</c:v>
                </c:pt>
                <c:pt idx="9">
                  <c:v>64.099999999999994</c:v>
                </c:pt>
                <c:pt idx="10">
                  <c:v>59</c:v>
                </c:pt>
              </c:numCache>
            </c:numRef>
          </c:val>
          <c:smooth val="0"/>
          <c:extLst>
            <c:ext xmlns:c16="http://schemas.microsoft.com/office/drawing/2014/chart" uri="{C3380CC4-5D6E-409C-BE32-E72D297353CC}">
              <c16:uniqueId val="{00000004-EA06-485D-8544-E5BB18FE6DF4}"/>
            </c:ext>
          </c:extLst>
        </c:ser>
        <c:ser>
          <c:idx val="5"/>
          <c:order val="5"/>
          <c:tx>
            <c:strRef>
              <c:f>Sheet1!$A$21</c:f>
              <c:strCache>
                <c:ptCount val="1"/>
                <c:pt idx="0">
                  <c:v>65+</c:v>
                </c:pt>
              </c:strCache>
            </c:strRef>
          </c:tx>
          <c:spPr>
            <a:ln w="28575" cap="rnd">
              <a:solidFill>
                <a:schemeClr val="accent6"/>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EC-4182-8D3A-042CE30618C5}"/>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EC-4182-8D3A-042CE30618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E2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Sheet1!$B$21:$L$21</c:f>
              <c:numCache>
                <c:formatCode>0.0</c:formatCode>
                <c:ptCount val="11"/>
                <c:pt idx="0">
                  <c:v>1.1000000000000001</c:v>
                </c:pt>
                <c:pt idx="1">
                  <c:v>0.5</c:v>
                </c:pt>
                <c:pt idx="2">
                  <c:v>2.2999999999999998</c:v>
                </c:pt>
                <c:pt idx="3">
                  <c:v>3.2</c:v>
                </c:pt>
                <c:pt idx="4">
                  <c:v>2.4</c:v>
                </c:pt>
                <c:pt idx="5">
                  <c:v>2.7</c:v>
                </c:pt>
                <c:pt idx="6">
                  <c:v>4.5999999999999996</c:v>
                </c:pt>
                <c:pt idx="7">
                  <c:v>6.3</c:v>
                </c:pt>
                <c:pt idx="8">
                  <c:v>11.7</c:v>
                </c:pt>
                <c:pt idx="9">
                  <c:v>11.3</c:v>
                </c:pt>
                <c:pt idx="10">
                  <c:v>16.899999999999999</c:v>
                </c:pt>
              </c:numCache>
            </c:numRef>
          </c:val>
          <c:smooth val="0"/>
          <c:extLst>
            <c:ext xmlns:c16="http://schemas.microsoft.com/office/drawing/2014/chart" uri="{C3380CC4-5D6E-409C-BE32-E72D297353CC}">
              <c16:uniqueId val="{00000005-EA06-485D-8544-E5BB18FE6DF4}"/>
            </c:ext>
          </c:extLst>
        </c:ser>
        <c:dLbls>
          <c:showLegendKey val="0"/>
          <c:showVal val="0"/>
          <c:showCatName val="0"/>
          <c:showSerName val="0"/>
          <c:showPercent val="0"/>
          <c:showBubbleSize val="0"/>
        </c:dLbls>
        <c:smooth val="0"/>
        <c:axId val="927902072"/>
        <c:axId val="927900632"/>
      </c:lineChart>
      <c:catAx>
        <c:axId val="92790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927900632"/>
        <c:crosses val="autoZero"/>
        <c:auto val="1"/>
        <c:lblAlgn val="ctr"/>
        <c:lblOffset val="100"/>
        <c:noMultiLvlLbl val="0"/>
      </c:catAx>
      <c:valAx>
        <c:axId val="9279006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rgbClr val="002060"/>
                    </a:solidFill>
                  </a:rPr>
                  <a:t>Rate per 100,000</a:t>
                </a:r>
              </a:p>
            </c:rich>
          </c:tx>
          <c:layout>
            <c:manualLayout>
              <c:xMode val="edge"/>
              <c:yMode val="edge"/>
              <c:x val="0"/>
              <c:y val="0.3575933867641544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927902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57199608890564E-2"/>
          <c:y val="2.7281746031746032E-2"/>
          <c:w val="0.77502672471416434"/>
          <c:h val="0.90457188945131861"/>
        </c:manualLayout>
      </c:layout>
      <c:lineChart>
        <c:grouping val="standard"/>
        <c:varyColors val="0"/>
        <c:ser>
          <c:idx val="0"/>
          <c:order val="0"/>
          <c:tx>
            <c:strRef>
              <c:f>Sheet1!$A$9</c:f>
              <c:strCache>
                <c:ptCount val="1"/>
                <c:pt idx="0">
                  <c:v>Urban Core</c:v>
                </c:pt>
              </c:strCache>
            </c:strRef>
          </c:tx>
          <c:spPr>
            <a:ln w="28575" cap="rnd">
              <a:solidFill>
                <a:schemeClr val="accent1"/>
              </a:solidFill>
              <a:round/>
            </a:ln>
            <a:effectLst/>
          </c:spPr>
          <c:marker>
            <c:symbol val="none"/>
          </c:marker>
          <c:dLbls>
            <c:dLbl>
              <c:idx val="0"/>
              <c:layout>
                <c:manualLayout>
                  <c:x val="-3.0590633170976298E-2"/>
                  <c:y val="-4.04884936257968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55-47C7-9114-532AD03B7421}"/>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55-47C7-9114-532AD03B74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E2F"/>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Sheet1!$B$8:$L$8</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Sheet1!$B$9:$L$9</c:f>
              <c:numCache>
                <c:formatCode>0.0</c:formatCode>
                <c:ptCount val="11"/>
                <c:pt idx="0">
                  <c:v>10</c:v>
                </c:pt>
                <c:pt idx="1">
                  <c:v>15.8</c:v>
                </c:pt>
                <c:pt idx="2">
                  <c:v>18.100000000000001</c:v>
                </c:pt>
                <c:pt idx="3">
                  <c:v>26.9</c:v>
                </c:pt>
                <c:pt idx="4">
                  <c:v>34.799999999999997</c:v>
                </c:pt>
                <c:pt idx="5">
                  <c:v>36.1</c:v>
                </c:pt>
                <c:pt idx="6">
                  <c:v>44.1</c:v>
                </c:pt>
                <c:pt idx="7">
                  <c:v>55.3</c:v>
                </c:pt>
                <c:pt idx="8">
                  <c:v>64.5</c:v>
                </c:pt>
                <c:pt idx="9">
                  <c:v>81.7</c:v>
                </c:pt>
                <c:pt idx="10">
                  <c:v>84</c:v>
                </c:pt>
              </c:numCache>
            </c:numRef>
          </c:val>
          <c:smooth val="0"/>
          <c:extLst>
            <c:ext xmlns:c16="http://schemas.microsoft.com/office/drawing/2014/chart" uri="{C3380CC4-5D6E-409C-BE32-E72D297353CC}">
              <c16:uniqueId val="{00000000-1E94-4D53-82C8-5E1422E0ECDC}"/>
            </c:ext>
          </c:extLst>
        </c:ser>
        <c:ser>
          <c:idx val="1"/>
          <c:order val="1"/>
          <c:tx>
            <c:strRef>
              <c:f>Sheet1!$A$10</c:f>
              <c:strCache>
                <c:ptCount val="1"/>
                <c:pt idx="0">
                  <c:v>Urban Periphery</c:v>
                </c:pt>
              </c:strCache>
            </c:strRef>
          </c:tx>
          <c:spPr>
            <a:ln w="28575" cap="rnd">
              <a:solidFill>
                <a:schemeClr val="accent2"/>
              </a:solidFill>
              <a:round/>
            </a:ln>
            <a:effectLst/>
          </c:spPr>
          <c:marker>
            <c:symbol val="none"/>
          </c:marker>
          <c:dLbls>
            <c:dLbl>
              <c:idx val="0"/>
              <c:layout>
                <c:manualLayout>
                  <c:x val="-4.0583119136254397E-2"/>
                  <c:y val="1.240079365079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55-47C7-9114-532AD03B7421}"/>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55-47C7-9114-532AD03B74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Sheet1!$B$8:$L$8</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Sheet1!$B$10:$L$10</c:f>
              <c:numCache>
                <c:formatCode>0.0</c:formatCode>
                <c:ptCount val="11"/>
                <c:pt idx="0">
                  <c:v>8.6999999999999993</c:v>
                </c:pt>
                <c:pt idx="1">
                  <c:v>10.7</c:v>
                </c:pt>
                <c:pt idx="2">
                  <c:v>12.9</c:v>
                </c:pt>
                <c:pt idx="3">
                  <c:v>17.5</c:v>
                </c:pt>
                <c:pt idx="4">
                  <c:v>23.2</c:v>
                </c:pt>
                <c:pt idx="5">
                  <c:v>29</c:v>
                </c:pt>
                <c:pt idx="6">
                  <c:v>26.4</c:v>
                </c:pt>
                <c:pt idx="7">
                  <c:v>28.4</c:v>
                </c:pt>
                <c:pt idx="8">
                  <c:v>38.200000000000003</c:v>
                </c:pt>
                <c:pt idx="9">
                  <c:v>37.4</c:v>
                </c:pt>
                <c:pt idx="10">
                  <c:v>38</c:v>
                </c:pt>
              </c:numCache>
            </c:numRef>
          </c:val>
          <c:smooth val="0"/>
          <c:extLst>
            <c:ext xmlns:c16="http://schemas.microsoft.com/office/drawing/2014/chart" uri="{C3380CC4-5D6E-409C-BE32-E72D297353CC}">
              <c16:uniqueId val="{00000001-1E94-4D53-82C8-5E1422E0ECDC}"/>
            </c:ext>
          </c:extLst>
        </c:ser>
        <c:ser>
          <c:idx val="2"/>
          <c:order val="2"/>
          <c:tx>
            <c:strRef>
              <c:f>Sheet1!$A$11</c:f>
              <c:strCache>
                <c:ptCount val="1"/>
                <c:pt idx="0">
                  <c:v>Rural</c:v>
                </c:pt>
              </c:strCache>
            </c:strRef>
          </c:tx>
          <c:spPr>
            <a:ln w="28575" cap="rnd">
              <a:solidFill>
                <a:schemeClr val="accent3"/>
              </a:solidFill>
              <a:round/>
            </a:ln>
            <a:effectLst/>
          </c:spPr>
          <c:marker>
            <c:symbol val="none"/>
          </c:marker>
          <c:dLbls>
            <c:dLbl>
              <c:idx val="0"/>
              <c:layout>
                <c:manualLayout>
                  <c:x val="-4.1741339100411633E-2"/>
                  <c:y val="-4.96031746031755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55-47C7-9114-532AD03B7421}"/>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55-47C7-9114-532AD03B74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E2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Sheet1!$B$8:$L$8</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Sheet1!$B$11:$L$11</c:f>
              <c:numCache>
                <c:formatCode>0.0</c:formatCode>
                <c:ptCount val="11"/>
                <c:pt idx="0">
                  <c:v>9.9</c:v>
                </c:pt>
                <c:pt idx="1">
                  <c:v>11.1</c:v>
                </c:pt>
                <c:pt idx="2">
                  <c:v>16.399999999999999</c:v>
                </c:pt>
                <c:pt idx="3">
                  <c:v>18</c:v>
                </c:pt>
                <c:pt idx="4">
                  <c:v>18.399999999999999</c:v>
                </c:pt>
                <c:pt idx="5">
                  <c:v>23.3</c:v>
                </c:pt>
                <c:pt idx="6">
                  <c:v>24</c:v>
                </c:pt>
                <c:pt idx="7">
                  <c:v>27.2</c:v>
                </c:pt>
                <c:pt idx="8">
                  <c:v>26.6</c:v>
                </c:pt>
                <c:pt idx="9">
                  <c:v>27.2</c:v>
                </c:pt>
                <c:pt idx="10">
                  <c:v>21.1</c:v>
                </c:pt>
              </c:numCache>
            </c:numRef>
          </c:val>
          <c:smooth val="0"/>
          <c:extLst>
            <c:ext xmlns:c16="http://schemas.microsoft.com/office/drawing/2014/chart" uri="{C3380CC4-5D6E-409C-BE32-E72D297353CC}">
              <c16:uniqueId val="{00000002-1E94-4D53-82C8-5E1422E0ECDC}"/>
            </c:ext>
          </c:extLst>
        </c:ser>
        <c:ser>
          <c:idx val="3"/>
          <c:order val="3"/>
          <c:tx>
            <c:strRef>
              <c:f>Sheet1!$A$12</c:f>
              <c:strCache>
                <c:ptCount val="1"/>
                <c:pt idx="0">
                  <c:v>Suburban</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55-47C7-9114-532AD03B7421}"/>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55-47C7-9114-532AD03B74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Sheet1!$B$8:$L$8</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Sheet1!$B$12:$L$12</c:f>
              <c:numCache>
                <c:formatCode>0.0</c:formatCode>
                <c:ptCount val="11"/>
                <c:pt idx="0">
                  <c:v>4.7</c:v>
                </c:pt>
                <c:pt idx="1">
                  <c:v>7.5</c:v>
                </c:pt>
                <c:pt idx="2">
                  <c:v>9</c:v>
                </c:pt>
                <c:pt idx="3">
                  <c:v>10.7</c:v>
                </c:pt>
                <c:pt idx="4">
                  <c:v>16.5</c:v>
                </c:pt>
                <c:pt idx="5">
                  <c:v>16</c:v>
                </c:pt>
                <c:pt idx="6">
                  <c:v>15.1</c:v>
                </c:pt>
                <c:pt idx="7">
                  <c:v>16.100000000000001</c:v>
                </c:pt>
                <c:pt idx="8">
                  <c:v>18.399999999999999</c:v>
                </c:pt>
                <c:pt idx="9">
                  <c:v>19.3</c:v>
                </c:pt>
                <c:pt idx="10">
                  <c:v>14.7</c:v>
                </c:pt>
              </c:numCache>
            </c:numRef>
          </c:val>
          <c:smooth val="0"/>
          <c:extLst>
            <c:ext xmlns:c16="http://schemas.microsoft.com/office/drawing/2014/chart" uri="{C3380CC4-5D6E-409C-BE32-E72D297353CC}">
              <c16:uniqueId val="{00000003-1E94-4D53-82C8-5E1422E0ECDC}"/>
            </c:ext>
          </c:extLst>
        </c:ser>
        <c:ser>
          <c:idx val="4"/>
          <c:order val="4"/>
          <c:tx>
            <c:strRef>
              <c:f>Sheet1!$A$13</c:f>
              <c:strCache>
                <c:ptCount val="1"/>
                <c:pt idx="0">
                  <c:v>Wealthy</c:v>
                </c:pt>
              </c:strCache>
            </c:strRef>
          </c:tx>
          <c:spPr>
            <a:ln w="28575" cap="rnd">
              <a:solidFill>
                <a:srgbClr val="7030A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55-47C7-9114-532AD03B7421}"/>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55-47C7-9114-532AD03B74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E2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Sheet1!$B$8:$L$8</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Sheet1!$B$13:$L$13</c:f>
              <c:numCache>
                <c:formatCode>0.0</c:formatCode>
                <c:ptCount val="11"/>
                <c:pt idx="0">
                  <c:v>1</c:v>
                </c:pt>
                <c:pt idx="1">
                  <c:v>4</c:v>
                </c:pt>
                <c:pt idx="2">
                  <c:v>3</c:v>
                </c:pt>
                <c:pt idx="3">
                  <c:v>5.9</c:v>
                </c:pt>
                <c:pt idx="4">
                  <c:v>5.4</c:v>
                </c:pt>
                <c:pt idx="5">
                  <c:v>4.9000000000000004</c:v>
                </c:pt>
                <c:pt idx="6">
                  <c:v>4.4000000000000004</c:v>
                </c:pt>
                <c:pt idx="7">
                  <c:v>6.4</c:v>
                </c:pt>
                <c:pt idx="8">
                  <c:v>9.5</c:v>
                </c:pt>
                <c:pt idx="9">
                  <c:v>8</c:v>
                </c:pt>
                <c:pt idx="10">
                  <c:v>6.9</c:v>
                </c:pt>
              </c:numCache>
            </c:numRef>
          </c:val>
          <c:smooth val="0"/>
          <c:extLst>
            <c:ext xmlns:c16="http://schemas.microsoft.com/office/drawing/2014/chart" uri="{C3380CC4-5D6E-409C-BE32-E72D297353CC}">
              <c16:uniqueId val="{00000004-1E94-4D53-82C8-5E1422E0ECDC}"/>
            </c:ext>
          </c:extLst>
        </c:ser>
        <c:dLbls>
          <c:showLegendKey val="0"/>
          <c:showVal val="0"/>
          <c:showCatName val="0"/>
          <c:showSerName val="0"/>
          <c:showPercent val="0"/>
          <c:showBubbleSize val="0"/>
        </c:dLbls>
        <c:smooth val="0"/>
        <c:axId val="888963296"/>
        <c:axId val="888965096"/>
      </c:lineChart>
      <c:catAx>
        <c:axId val="888963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888965096"/>
        <c:crosses val="autoZero"/>
        <c:auto val="1"/>
        <c:lblAlgn val="ctr"/>
        <c:lblOffset val="100"/>
        <c:noMultiLvlLbl val="0"/>
      </c:catAx>
      <c:valAx>
        <c:axId val="8889650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en-US" sz="1600" b="1">
                    <a:solidFill>
                      <a:srgbClr val="002060"/>
                    </a:solidFill>
                  </a:rPr>
                  <a:t>Rate per 100,000</a:t>
                </a:r>
              </a:p>
            </c:rich>
          </c:tx>
          <c:layout>
            <c:manualLayout>
              <c:xMode val="edge"/>
              <c:yMode val="edge"/>
              <c:x val="2.2646690136198899E-4"/>
              <c:y val="0.3709036370453693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888963296"/>
        <c:crosses val="autoZero"/>
        <c:crossBetween val="between"/>
      </c:valAx>
      <c:spPr>
        <a:noFill/>
        <a:ln>
          <a:noFill/>
        </a:ln>
        <a:effectLst/>
      </c:spPr>
    </c:plotArea>
    <c:legend>
      <c:legendPos val="r"/>
      <c:layout>
        <c:manualLayout>
          <c:xMode val="edge"/>
          <c:yMode val="edge"/>
          <c:x val="0.86305948890973549"/>
          <c:y val="0.29846503562054744"/>
          <c:w val="0.13442163466848731"/>
          <c:h val="0.3286649715660541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57748154783602E-2"/>
          <c:y val="1.9360523450066294E-2"/>
          <c:w val="0.77883922627125846"/>
          <c:h val="0.88147997099873121"/>
        </c:manualLayout>
      </c:layout>
      <c:lineChart>
        <c:grouping val="standard"/>
        <c:varyColors val="0"/>
        <c:ser>
          <c:idx val="0"/>
          <c:order val="0"/>
          <c:tx>
            <c:strRef>
              <c:f>Sheet1!$A$24</c:f>
              <c:strCache>
                <c:ptCount val="1"/>
                <c:pt idx="0">
                  <c:v>White</c:v>
                </c:pt>
              </c:strCache>
            </c:strRef>
          </c:tx>
          <c:spPr>
            <a:ln w="28575" cap="rnd">
              <a:solidFill>
                <a:schemeClr val="accent5">
                  <a:lumMod val="5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37-4ECE-A13E-27B383202FFA}"/>
                </c:ext>
              </c:extLst>
            </c:dLbl>
            <c:dLbl>
              <c:idx val="10"/>
              <c:layout>
                <c:manualLayout>
                  <c:x val="-2.2056022470745163E-3"/>
                  <c:y val="-3.172013775602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37-4ECE-A13E-27B383202F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Sheet1!$B$23:$L$23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Sheet1!$B$24:$L$24</c:f>
              <c:numCache>
                <c:formatCode>General</c:formatCode>
                <c:ptCount val="11"/>
                <c:pt idx="0">
                  <c:v>9.1</c:v>
                </c:pt>
                <c:pt idx="1">
                  <c:v>12.8</c:v>
                </c:pt>
                <c:pt idx="2">
                  <c:v>16.399999999999999</c:v>
                </c:pt>
                <c:pt idx="3">
                  <c:v>21.1</c:v>
                </c:pt>
                <c:pt idx="4">
                  <c:v>26.6</c:v>
                </c:pt>
                <c:pt idx="5">
                  <c:v>31.2</c:v>
                </c:pt>
                <c:pt idx="6">
                  <c:v>29.4</c:v>
                </c:pt>
                <c:pt idx="7">
                  <c:v>33.799999999999997</c:v>
                </c:pt>
                <c:pt idx="8">
                  <c:v>37.299999999999997</c:v>
                </c:pt>
                <c:pt idx="9">
                  <c:v>48</c:v>
                </c:pt>
                <c:pt idx="10">
                  <c:v>44.7</c:v>
                </c:pt>
              </c:numCache>
            </c:numRef>
          </c:val>
          <c:smooth val="0"/>
          <c:extLst>
            <c:ext xmlns:c16="http://schemas.microsoft.com/office/drawing/2014/chart" uri="{C3380CC4-5D6E-409C-BE32-E72D297353CC}">
              <c16:uniqueId val="{00000000-4937-4ECE-A13E-27B383202FFA}"/>
            </c:ext>
          </c:extLst>
        </c:ser>
        <c:ser>
          <c:idx val="1"/>
          <c:order val="1"/>
          <c:tx>
            <c:strRef>
              <c:f>Sheet1!$A$25</c:f>
              <c:strCache>
                <c:ptCount val="1"/>
                <c:pt idx="0">
                  <c:v>Black</c:v>
                </c:pt>
              </c:strCache>
            </c:strRef>
          </c:tx>
          <c:spPr>
            <a:ln w="28575" cap="rnd">
              <a:solidFill>
                <a:schemeClr val="accent4">
                  <a:lumMod val="50000"/>
                </a:schemeClr>
              </a:solidFill>
              <a:round/>
            </a:ln>
            <a:effectLst/>
          </c:spPr>
          <c:marker>
            <c:symbol val="none"/>
          </c:marker>
          <c:dLbls>
            <c:dLbl>
              <c:idx val="0"/>
              <c:layout>
                <c:manualLayout>
                  <c:x val="-5.4528822036064191E-2"/>
                  <c:y val="7.5683866305342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37-4ECE-A13E-27B383202FFA}"/>
                </c:ext>
              </c:extLst>
            </c:dLbl>
            <c:dLbl>
              <c:idx val="10"/>
              <c:tx>
                <c:rich>
                  <a:bodyPr/>
                  <a:lstStyle/>
                  <a:p>
                    <a:fld id="{7C35ABD1-F309-4C9A-B2EB-30B7B1946FB9}" type="VALUE">
                      <a:rPr lang="en-US" smtClean="0"/>
                      <a:pPr/>
                      <a:t>[VALUE]</a:t>
                    </a:fld>
                    <a:r>
                      <a:rPr lang="en-US"/>
                      <a:t>.0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37-4ECE-A13E-27B383202F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Sheet1!$B$23:$L$23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Sheet1!$B$25:$L$25</c:f>
              <c:numCache>
                <c:formatCode>General</c:formatCode>
                <c:ptCount val="11"/>
                <c:pt idx="0">
                  <c:v>4.4000000000000004</c:v>
                </c:pt>
                <c:pt idx="1">
                  <c:v>5.9</c:v>
                </c:pt>
                <c:pt idx="2">
                  <c:v>4.5</c:v>
                </c:pt>
                <c:pt idx="3">
                  <c:v>8.6999999999999993</c:v>
                </c:pt>
                <c:pt idx="4">
                  <c:v>16.5</c:v>
                </c:pt>
                <c:pt idx="5">
                  <c:v>18.7</c:v>
                </c:pt>
                <c:pt idx="6">
                  <c:v>23.8</c:v>
                </c:pt>
                <c:pt idx="7">
                  <c:v>31.3</c:v>
                </c:pt>
                <c:pt idx="8">
                  <c:v>48.1</c:v>
                </c:pt>
                <c:pt idx="9">
                  <c:v>67.400000000000006</c:v>
                </c:pt>
                <c:pt idx="10">
                  <c:v>65</c:v>
                </c:pt>
              </c:numCache>
            </c:numRef>
          </c:val>
          <c:smooth val="0"/>
          <c:extLst>
            <c:ext xmlns:c16="http://schemas.microsoft.com/office/drawing/2014/chart" uri="{C3380CC4-5D6E-409C-BE32-E72D297353CC}">
              <c16:uniqueId val="{00000001-4937-4ECE-A13E-27B383202FFA}"/>
            </c:ext>
          </c:extLst>
        </c:ser>
        <c:ser>
          <c:idx val="2"/>
          <c:order val="2"/>
          <c:tx>
            <c:strRef>
              <c:f>Sheet1!$A$26</c:f>
              <c:strCache>
                <c:ptCount val="1"/>
                <c:pt idx="0">
                  <c:v>Hispanic</c:v>
                </c:pt>
              </c:strCache>
            </c:strRef>
          </c:tx>
          <c:spPr>
            <a:ln w="28575" cap="rnd">
              <a:solidFill>
                <a:schemeClr val="accent3"/>
              </a:solidFill>
              <a:round/>
            </a:ln>
            <a:effectLst/>
          </c:spPr>
          <c:marker>
            <c:symbol val="none"/>
          </c:marker>
          <c:dLbls>
            <c:dLbl>
              <c:idx val="0"/>
              <c:layout>
                <c:manualLayout>
                  <c:x val="-5.9738470429352132E-2"/>
                  <c:y val="-1.6117087907307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37-4ECE-A13E-27B383202FFA}"/>
                </c:ext>
              </c:extLst>
            </c:dLbl>
            <c:dLbl>
              <c:idx val="10"/>
              <c:layout>
                <c:manualLayout>
                  <c:x val="0"/>
                  <c:y val="2.9454413630596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37-4ECE-A13E-27B383202F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Sheet1!$B$23:$L$23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Sheet1!$B$26:$L$26</c:f>
              <c:numCache>
                <c:formatCode>General</c:formatCode>
                <c:ptCount val="11"/>
                <c:pt idx="0">
                  <c:v>5.0999999999999996</c:v>
                </c:pt>
                <c:pt idx="1">
                  <c:v>7.6</c:v>
                </c:pt>
                <c:pt idx="2">
                  <c:v>10.199999999999999</c:v>
                </c:pt>
                <c:pt idx="3">
                  <c:v>12.6</c:v>
                </c:pt>
                <c:pt idx="4">
                  <c:v>16.7</c:v>
                </c:pt>
                <c:pt idx="5">
                  <c:v>19</c:v>
                </c:pt>
                <c:pt idx="6">
                  <c:v>21.7</c:v>
                </c:pt>
                <c:pt idx="7">
                  <c:v>29</c:v>
                </c:pt>
                <c:pt idx="8">
                  <c:v>32</c:v>
                </c:pt>
                <c:pt idx="9">
                  <c:v>39.9</c:v>
                </c:pt>
                <c:pt idx="10">
                  <c:v>43.4</c:v>
                </c:pt>
              </c:numCache>
            </c:numRef>
          </c:val>
          <c:smooth val="0"/>
          <c:extLst>
            <c:ext xmlns:c16="http://schemas.microsoft.com/office/drawing/2014/chart" uri="{C3380CC4-5D6E-409C-BE32-E72D297353CC}">
              <c16:uniqueId val="{00000002-4937-4ECE-A13E-27B383202FFA}"/>
            </c:ext>
          </c:extLst>
        </c:ser>
        <c:ser>
          <c:idx val="3"/>
          <c:order val="3"/>
          <c:tx>
            <c:strRef>
              <c:f>Sheet1!$A$27</c:f>
              <c:strCache>
                <c:ptCount val="1"/>
                <c:pt idx="0">
                  <c:v>Other</c:v>
                </c:pt>
              </c:strCache>
            </c:strRef>
          </c:tx>
          <c:spPr>
            <a:ln w="28575" cap="rnd">
              <a:solidFill>
                <a:schemeClr val="accent3">
                  <a:lumMod val="75000"/>
                </a:schemeClr>
              </a:solidFill>
              <a:round/>
            </a:ln>
            <a:effectLst/>
          </c:spPr>
          <c:marker>
            <c:symbol val="none"/>
          </c:marker>
          <c:dLbls>
            <c:dLbl>
              <c:idx val="0"/>
              <c:layout>
                <c:manualLayout>
                  <c:x val="-3.7846175158206978E-2"/>
                  <c:y val="1.6117087907307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37-4ECE-A13E-27B383202FFA}"/>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37-4ECE-A13E-27B383202F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Sheet1!$B$23:$L$23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Sheet1!$B$27:$L$27</c:f>
              <c:numCache>
                <c:formatCode>General</c:formatCode>
                <c:ptCount val="11"/>
                <c:pt idx="0">
                  <c:v>3.1</c:v>
                </c:pt>
                <c:pt idx="1">
                  <c:v>3.6</c:v>
                </c:pt>
                <c:pt idx="2">
                  <c:v>2.2999999999999998</c:v>
                </c:pt>
                <c:pt idx="3">
                  <c:v>3.3</c:v>
                </c:pt>
                <c:pt idx="4">
                  <c:v>9.9</c:v>
                </c:pt>
                <c:pt idx="5">
                  <c:v>6.4</c:v>
                </c:pt>
                <c:pt idx="6">
                  <c:v>10.7</c:v>
                </c:pt>
                <c:pt idx="7">
                  <c:v>10.7</c:v>
                </c:pt>
                <c:pt idx="8">
                  <c:v>6.3</c:v>
                </c:pt>
                <c:pt idx="9">
                  <c:v>12.7</c:v>
                </c:pt>
                <c:pt idx="10">
                  <c:v>17.399999999999999</c:v>
                </c:pt>
              </c:numCache>
            </c:numRef>
          </c:val>
          <c:smooth val="0"/>
          <c:extLst>
            <c:ext xmlns:c16="http://schemas.microsoft.com/office/drawing/2014/chart" uri="{C3380CC4-5D6E-409C-BE32-E72D297353CC}">
              <c16:uniqueId val="{00000003-4937-4ECE-A13E-27B383202FFA}"/>
            </c:ext>
          </c:extLst>
        </c:ser>
        <c:dLbls>
          <c:showLegendKey val="0"/>
          <c:showVal val="0"/>
          <c:showCatName val="0"/>
          <c:showSerName val="0"/>
          <c:showPercent val="0"/>
          <c:showBubbleSize val="0"/>
        </c:dLbls>
        <c:smooth val="0"/>
        <c:axId val="826623472"/>
        <c:axId val="897307936"/>
      </c:lineChart>
      <c:catAx>
        <c:axId val="82662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897307936"/>
        <c:crosses val="autoZero"/>
        <c:auto val="1"/>
        <c:lblAlgn val="ctr"/>
        <c:lblOffset val="100"/>
        <c:noMultiLvlLbl val="0"/>
      </c:catAx>
      <c:valAx>
        <c:axId val="897307936"/>
        <c:scaling>
          <c:orientation val="minMax"/>
          <c:max val="90"/>
        </c:scaling>
        <c:delete val="0"/>
        <c:axPos val="l"/>
        <c:title>
          <c:tx>
            <c:rich>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en-US" sz="1600"/>
                  <a:t>Rate per 100,000</a:t>
                </a:r>
              </a:p>
            </c:rich>
          </c:tx>
          <c:layout>
            <c:manualLayout>
              <c:xMode val="edge"/>
              <c:yMode val="edge"/>
              <c:x val="2.7224962229832395E-3"/>
              <c:y val="0.2919901440138829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826623472"/>
        <c:crosses val="autoZero"/>
        <c:crossBetween val="between"/>
      </c:valAx>
      <c:spPr>
        <a:noFill/>
        <a:ln>
          <a:noFill/>
        </a:ln>
        <a:effectLst/>
      </c:spPr>
    </c:plotArea>
    <c:legend>
      <c:legendPos val="r"/>
      <c:layout>
        <c:manualLayout>
          <c:xMode val="edge"/>
          <c:yMode val="edge"/>
          <c:x val="0.89567043046960815"/>
          <c:y val="0.29418625893623002"/>
          <c:w val="0.10212400175058212"/>
          <c:h val="0.3028727241068765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rgbClr val="002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0657861871639E-2"/>
          <c:y val="3.5771912319407399E-2"/>
          <c:w val="0.91896178292125108"/>
          <c:h val="0.87496907994447692"/>
        </c:manualLayout>
      </c:layout>
      <c:lineChart>
        <c:grouping val="standard"/>
        <c:varyColors val="0"/>
        <c:ser>
          <c:idx val="0"/>
          <c:order val="0"/>
          <c:tx>
            <c:strRef>
              <c:f>Sheet1!$B$1</c:f>
              <c:strCache>
                <c:ptCount val="1"/>
                <c:pt idx="0">
                  <c:v>12-17</c:v>
                </c:pt>
              </c:strCache>
            </c:strRef>
          </c:tx>
          <c:spPr>
            <a:ln w="38100" cap="rnd">
              <a:solidFill>
                <a:srgbClr val="86C658"/>
              </a:solidFill>
              <a:round/>
            </a:ln>
            <a:effectLst/>
          </c:spPr>
          <c:marker>
            <c:symbol val="circle"/>
            <c:size val="6"/>
            <c:spPr>
              <a:solidFill>
                <a:srgbClr val="86C658"/>
              </a:solidFill>
              <a:ln w="9525">
                <a:noFill/>
              </a:ln>
              <a:effectLst/>
            </c:spPr>
          </c:marker>
          <c:dPt>
            <c:idx val="5"/>
            <c:marker>
              <c:symbol val="circle"/>
              <c:size val="6"/>
              <c:spPr>
                <a:solidFill>
                  <a:srgbClr val="86C658"/>
                </a:solidFill>
                <a:ln w="9525">
                  <a:noFill/>
                </a:ln>
                <a:effectLst/>
              </c:spPr>
            </c:marker>
            <c:bubble3D val="0"/>
            <c:spPr>
              <a:ln w="38100" cap="rnd">
                <a:solidFill>
                  <a:srgbClr val="86C658">
                    <a:alpha val="35000"/>
                  </a:srgbClr>
                </a:solidFill>
                <a:prstDash val="dash"/>
                <a:round/>
              </a:ln>
              <a:effectLst/>
            </c:spPr>
            <c:extLst>
              <c:ext xmlns:c16="http://schemas.microsoft.com/office/drawing/2014/chart" uri="{C3380CC4-5D6E-409C-BE32-E72D297353CC}">
                <c16:uniqueId val="{00000001-680F-4727-8F22-FF74E41CBC0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Sheet1!$B$2:$B$7</c:f>
              <c:numCache>
                <c:formatCode>0.0</c:formatCode>
                <c:ptCount val="6"/>
                <c:pt idx="0">
                  <c:v>11.2</c:v>
                </c:pt>
                <c:pt idx="1">
                  <c:v>11.4</c:v>
                </c:pt>
                <c:pt idx="2">
                  <c:v>12.6</c:v>
                </c:pt>
                <c:pt idx="3">
                  <c:v>11.2</c:v>
                </c:pt>
                <c:pt idx="5">
                  <c:v>8.1999999999999993</c:v>
                </c:pt>
              </c:numCache>
            </c:numRef>
          </c:val>
          <c:smooth val="0"/>
          <c:extLst>
            <c:ext xmlns:c16="http://schemas.microsoft.com/office/drawing/2014/chart" uri="{C3380CC4-5D6E-409C-BE32-E72D297353CC}">
              <c16:uniqueId val="{00000000-6470-4C67-94EC-97370C7834A9}"/>
            </c:ext>
          </c:extLst>
        </c:ser>
        <c:ser>
          <c:idx val="1"/>
          <c:order val="1"/>
          <c:tx>
            <c:strRef>
              <c:f>Sheet1!$C$1</c:f>
              <c:strCache>
                <c:ptCount val="1"/>
                <c:pt idx="0">
                  <c:v>18-25</c:v>
                </c:pt>
              </c:strCache>
            </c:strRef>
          </c:tx>
          <c:spPr>
            <a:ln w="38100" cap="rnd">
              <a:solidFill>
                <a:srgbClr val="000E2F"/>
              </a:solidFill>
              <a:round/>
            </a:ln>
            <a:effectLst/>
          </c:spPr>
          <c:marker>
            <c:symbol val="circle"/>
            <c:size val="6"/>
            <c:spPr>
              <a:solidFill>
                <a:srgbClr val="000E2F"/>
              </a:solidFill>
              <a:ln w="9525">
                <a:noFill/>
              </a:ln>
              <a:effectLst/>
            </c:spPr>
          </c:marker>
          <c:dPt>
            <c:idx val="5"/>
            <c:marker>
              <c:symbol val="circle"/>
              <c:size val="6"/>
              <c:spPr>
                <a:solidFill>
                  <a:srgbClr val="000E2F"/>
                </a:solidFill>
                <a:ln w="9525">
                  <a:noFill/>
                </a:ln>
                <a:effectLst/>
              </c:spPr>
            </c:marker>
            <c:bubble3D val="0"/>
            <c:spPr>
              <a:ln w="38100" cap="rnd">
                <a:solidFill>
                  <a:srgbClr val="000E2F">
                    <a:alpha val="35000"/>
                  </a:srgbClr>
                </a:solidFill>
                <a:prstDash val="dash"/>
                <a:round/>
              </a:ln>
              <a:effectLst/>
            </c:spPr>
            <c:extLst>
              <c:ext xmlns:c16="http://schemas.microsoft.com/office/drawing/2014/chart" uri="{C3380CC4-5D6E-409C-BE32-E72D297353CC}">
                <c16:uniqueId val="{00000002-680F-4727-8F22-FF74E41CBC0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Sheet1!$C$2:$C$7</c:f>
              <c:numCache>
                <c:formatCode>0.0</c:formatCode>
                <c:ptCount val="6"/>
                <c:pt idx="0">
                  <c:v>67.400000000000006</c:v>
                </c:pt>
                <c:pt idx="1">
                  <c:v>67</c:v>
                </c:pt>
                <c:pt idx="2">
                  <c:v>68.400000000000006</c:v>
                </c:pt>
                <c:pt idx="3">
                  <c:v>65.599999999999994</c:v>
                </c:pt>
                <c:pt idx="5">
                  <c:v>60.4</c:v>
                </c:pt>
              </c:numCache>
            </c:numRef>
          </c:val>
          <c:smooth val="0"/>
          <c:extLst>
            <c:ext xmlns:c16="http://schemas.microsoft.com/office/drawing/2014/chart" uri="{C3380CC4-5D6E-409C-BE32-E72D297353CC}">
              <c16:uniqueId val="{00000001-6470-4C67-94EC-97370C7834A9}"/>
            </c:ext>
          </c:extLst>
        </c:ser>
        <c:ser>
          <c:idx val="2"/>
          <c:order val="2"/>
          <c:tx>
            <c:strRef>
              <c:f>Sheet1!$D$1</c:f>
              <c:strCache>
                <c:ptCount val="1"/>
                <c:pt idx="0">
                  <c:v>26+</c:v>
                </c:pt>
              </c:strCache>
            </c:strRef>
          </c:tx>
          <c:spPr>
            <a:ln w="38100" cap="rnd">
              <a:solidFill>
                <a:srgbClr val="FFC34E"/>
              </a:solidFill>
              <a:round/>
            </a:ln>
            <a:effectLst/>
          </c:spPr>
          <c:marker>
            <c:symbol val="circle"/>
            <c:size val="6"/>
            <c:spPr>
              <a:solidFill>
                <a:srgbClr val="FFC34E"/>
              </a:solidFill>
              <a:ln w="9525">
                <a:noFill/>
              </a:ln>
              <a:effectLst/>
            </c:spPr>
          </c:marker>
          <c:dPt>
            <c:idx val="5"/>
            <c:marker>
              <c:symbol val="circle"/>
              <c:size val="6"/>
              <c:spPr>
                <a:solidFill>
                  <a:srgbClr val="FFC34E"/>
                </a:solidFill>
                <a:ln w="9525">
                  <a:noFill/>
                </a:ln>
                <a:effectLst/>
              </c:spPr>
            </c:marker>
            <c:bubble3D val="0"/>
            <c:spPr>
              <a:ln w="38100" cap="rnd">
                <a:solidFill>
                  <a:srgbClr val="FFC34E">
                    <a:alpha val="35000"/>
                  </a:srgbClr>
                </a:solidFill>
                <a:prstDash val="dash"/>
                <a:round/>
              </a:ln>
              <a:effectLst/>
            </c:spPr>
            <c:extLst>
              <c:ext xmlns:c16="http://schemas.microsoft.com/office/drawing/2014/chart" uri="{C3380CC4-5D6E-409C-BE32-E72D297353CC}">
                <c16:uniqueId val="{00000000-680F-4727-8F22-FF74E41CBC0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Sheet1!$D$2:$D$7</c:f>
              <c:numCache>
                <c:formatCode>0.0</c:formatCode>
                <c:ptCount val="6"/>
                <c:pt idx="0">
                  <c:v>63.3</c:v>
                </c:pt>
                <c:pt idx="1">
                  <c:v>64.7</c:v>
                </c:pt>
                <c:pt idx="2">
                  <c:v>66.680000000000007</c:v>
                </c:pt>
                <c:pt idx="3">
                  <c:v>64.599999999999994</c:v>
                </c:pt>
                <c:pt idx="5">
                  <c:v>61.2</c:v>
                </c:pt>
              </c:numCache>
            </c:numRef>
          </c:val>
          <c:smooth val="0"/>
          <c:extLst>
            <c:ext xmlns:c16="http://schemas.microsoft.com/office/drawing/2014/chart" uri="{C3380CC4-5D6E-409C-BE32-E72D297353CC}">
              <c16:uniqueId val="{00000002-6470-4C67-94EC-97370C7834A9}"/>
            </c:ext>
          </c:extLst>
        </c:ser>
        <c:dLbls>
          <c:showLegendKey val="0"/>
          <c:showVal val="0"/>
          <c:showCatName val="0"/>
          <c:showSerName val="0"/>
          <c:showPercent val="0"/>
          <c:showBubbleSize val="0"/>
        </c:dLbls>
        <c:marker val="1"/>
        <c:smooth val="0"/>
        <c:axId val="618033424"/>
        <c:axId val="618033984"/>
      </c:lineChart>
      <c:catAx>
        <c:axId val="61803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618033984"/>
        <c:crosses val="autoZero"/>
        <c:auto val="1"/>
        <c:lblAlgn val="ctr"/>
        <c:lblOffset val="100"/>
        <c:noMultiLvlLbl val="0"/>
      </c:catAx>
      <c:valAx>
        <c:axId val="618033984"/>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 (%)</a:t>
                </a:r>
              </a:p>
            </c:rich>
          </c:tx>
          <c:layout>
            <c:manualLayout>
              <c:xMode val="edge"/>
              <c:yMode val="edge"/>
              <c:x val="3.064458077680573E-5"/>
              <c:y val="0.2948927873872118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618033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849973818642"/>
          <c:y val="0.1133188977246581"/>
          <c:w val="0.87938215728789138"/>
          <c:h val="0.80001428852095946"/>
        </c:manualLayout>
      </c:layout>
      <c:lineChart>
        <c:grouping val="standard"/>
        <c:varyColors val="0"/>
        <c:ser>
          <c:idx val="0"/>
          <c:order val="0"/>
          <c:tx>
            <c:strRef>
              <c:f>Sheet1!$B$1</c:f>
              <c:strCache>
                <c:ptCount val="1"/>
                <c:pt idx="0">
                  <c:v>All fentanyl-related compounds*</c:v>
                </c:pt>
              </c:strCache>
            </c:strRef>
          </c:tx>
          <c:spPr>
            <a:ln w="28575" cap="rnd">
              <a:solidFill>
                <a:schemeClr val="accent2"/>
              </a:solidFill>
              <a:round/>
            </a:ln>
            <a:effectLst/>
          </c:spPr>
          <c:marker>
            <c:symbol val="none"/>
          </c:marker>
          <c:dLbls>
            <c:dLbl>
              <c:idx val="0"/>
              <c:layout>
                <c:manualLayout>
                  <c:x val="-4.2994269969469104E-2"/>
                  <c:y val="-6.39894269784313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A1-4DC7-8FB8-798F3A8935E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A1-4DC7-8FB8-798F3A8935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General</c:formatCode>
                <c:ptCount val="9"/>
                <c:pt idx="0">
                  <c:v>32</c:v>
                </c:pt>
                <c:pt idx="1">
                  <c:v>59</c:v>
                </c:pt>
                <c:pt idx="2">
                  <c:v>245</c:v>
                </c:pt>
                <c:pt idx="3">
                  <c:v>514</c:v>
                </c:pt>
                <c:pt idx="4">
                  <c:v>528</c:v>
                </c:pt>
                <c:pt idx="5">
                  <c:v>568</c:v>
                </c:pt>
                <c:pt idx="6">
                  <c:v>337</c:v>
                </c:pt>
                <c:pt idx="7">
                  <c:v>589</c:v>
                </c:pt>
                <c:pt idx="8">
                  <c:v>1179</c:v>
                </c:pt>
              </c:numCache>
            </c:numRef>
          </c:val>
          <c:smooth val="0"/>
          <c:extLst>
            <c:ext xmlns:c16="http://schemas.microsoft.com/office/drawing/2014/chart" uri="{C3380CC4-5D6E-409C-BE32-E72D297353CC}">
              <c16:uniqueId val="{00000000-B1ED-4DFD-A067-6682ABC80057}"/>
            </c:ext>
          </c:extLst>
        </c:ser>
        <c:ser>
          <c:idx val="1"/>
          <c:order val="1"/>
          <c:tx>
            <c:strRef>
              <c:f>Sheet1!$C$1</c:f>
              <c:strCache>
                <c:ptCount val="1"/>
                <c:pt idx="0">
                  <c:v>Fentanyl</c:v>
                </c:pt>
              </c:strCache>
            </c:strRef>
          </c:tx>
          <c:spPr>
            <a:ln w="28575" cap="rnd">
              <a:solidFill>
                <a:schemeClr val="accent2"/>
              </a:solidFill>
              <a:prstDash val="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A1-4DC7-8FB8-798F3A8935E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6C-4685-9BC2-E8FF215AAC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Sheet1!$C$2:$C$10</c:f>
              <c:numCache>
                <c:formatCode>General</c:formatCode>
                <c:ptCount val="9"/>
                <c:pt idx="0">
                  <c:v>32</c:v>
                </c:pt>
                <c:pt idx="1">
                  <c:v>50</c:v>
                </c:pt>
                <c:pt idx="2">
                  <c:v>203</c:v>
                </c:pt>
                <c:pt idx="3">
                  <c:v>433</c:v>
                </c:pt>
                <c:pt idx="4">
                  <c:v>471</c:v>
                </c:pt>
                <c:pt idx="5">
                  <c:v>492</c:v>
                </c:pt>
                <c:pt idx="6">
                  <c:v>314</c:v>
                </c:pt>
                <c:pt idx="7">
                  <c:v>493</c:v>
                </c:pt>
                <c:pt idx="8">
                  <c:v>930</c:v>
                </c:pt>
              </c:numCache>
            </c:numRef>
          </c:val>
          <c:smooth val="0"/>
          <c:extLst>
            <c:ext xmlns:c16="http://schemas.microsoft.com/office/drawing/2014/chart" uri="{C3380CC4-5D6E-409C-BE32-E72D297353CC}">
              <c16:uniqueId val="{00000001-B1ED-4DFD-A067-6682ABC80057}"/>
            </c:ext>
          </c:extLst>
        </c:ser>
        <c:ser>
          <c:idx val="2"/>
          <c:order val="2"/>
          <c:tx>
            <c:strRef>
              <c:f>Sheet1!$D$1</c:f>
              <c:strCache>
                <c:ptCount val="1"/>
                <c:pt idx="0">
                  <c:v>Heroin</c:v>
                </c:pt>
              </c:strCache>
            </c:strRef>
          </c:tx>
          <c:spPr>
            <a:ln w="28575" cap="rnd">
              <a:solidFill>
                <a:schemeClr val="accent3"/>
              </a:solidFill>
              <a:round/>
            </a:ln>
            <a:effectLst/>
          </c:spPr>
          <c:marker>
            <c:symbol val="none"/>
          </c:marker>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Sheet1!$D$2:$D$10</c:f>
              <c:numCache>
                <c:formatCode>General</c:formatCode>
                <c:ptCount val="9"/>
                <c:pt idx="0">
                  <c:v>384</c:v>
                </c:pt>
                <c:pt idx="1">
                  <c:v>416</c:v>
                </c:pt>
                <c:pt idx="2">
                  <c:v>457</c:v>
                </c:pt>
                <c:pt idx="3">
                  <c:v>579</c:v>
                </c:pt>
                <c:pt idx="4">
                  <c:v>491</c:v>
                </c:pt>
                <c:pt idx="5">
                  <c:v>409</c:v>
                </c:pt>
                <c:pt idx="6">
                  <c:v>170</c:v>
                </c:pt>
                <c:pt idx="7">
                  <c:v>135</c:v>
                </c:pt>
                <c:pt idx="8">
                  <c:v>229</c:v>
                </c:pt>
              </c:numCache>
            </c:numRef>
          </c:val>
          <c:smooth val="0"/>
          <c:extLst>
            <c:ext xmlns:c16="http://schemas.microsoft.com/office/drawing/2014/chart" uri="{C3380CC4-5D6E-409C-BE32-E72D297353CC}">
              <c16:uniqueId val="{00000002-B1ED-4DFD-A067-6682ABC80057}"/>
            </c:ext>
          </c:extLst>
        </c:ser>
        <c:ser>
          <c:idx val="3"/>
          <c:order val="3"/>
          <c:tx>
            <c:strRef>
              <c:f>Sheet1!$E$1</c:f>
              <c:strCache>
                <c:ptCount val="1"/>
                <c:pt idx="0">
                  <c:v>Cocaine</c:v>
                </c:pt>
              </c:strCache>
            </c:strRef>
          </c:tx>
          <c:spPr>
            <a:ln w="28575" cap="rnd">
              <a:solidFill>
                <a:schemeClr val="accent4"/>
              </a:solidFill>
              <a:round/>
            </a:ln>
            <a:effectLst/>
          </c:spPr>
          <c:marker>
            <c:symbol val="none"/>
          </c:marker>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Sheet1!$E$2:$E$10</c:f>
              <c:numCache>
                <c:formatCode>General</c:formatCode>
                <c:ptCount val="9"/>
                <c:pt idx="0">
                  <c:v>394</c:v>
                </c:pt>
                <c:pt idx="1">
                  <c:v>377</c:v>
                </c:pt>
                <c:pt idx="2">
                  <c:v>346</c:v>
                </c:pt>
                <c:pt idx="3">
                  <c:v>371</c:v>
                </c:pt>
                <c:pt idx="4">
                  <c:v>485</c:v>
                </c:pt>
                <c:pt idx="5">
                  <c:v>452</c:v>
                </c:pt>
                <c:pt idx="6">
                  <c:v>294</c:v>
                </c:pt>
                <c:pt idx="7">
                  <c:v>417</c:v>
                </c:pt>
                <c:pt idx="8">
                  <c:v>540</c:v>
                </c:pt>
              </c:numCache>
            </c:numRef>
          </c:val>
          <c:smooth val="0"/>
          <c:extLst>
            <c:ext xmlns:c16="http://schemas.microsoft.com/office/drawing/2014/chart" uri="{C3380CC4-5D6E-409C-BE32-E72D297353CC}">
              <c16:uniqueId val="{00000003-B1ED-4DFD-A067-6682ABC80057}"/>
            </c:ext>
          </c:extLst>
        </c:ser>
        <c:ser>
          <c:idx val="4"/>
          <c:order val="4"/>
          <c:tx>
            <c:strRef>
              <c:f>Sheet1!$F$1</c:f>
              <c:strCache>
                <c:ptCount val="1"/>
                <c:pt idx="0">
                  <c:v>Methamphetamine</c:v>
                </c:pt>
              </c:strCache>
            </c:strRef>
          </c:tx>
          <c:spPr>
            <a:ln w="28575" cap="rnd">
              <a:solidFill>
                <a:schemeClr val="accent5"/>
              </a:solidFill>
              <a:round/>
            </a:ln>
            <a:effectLst/>
          </c:spPr>
          <c:marker>
            <c:symbol val="none"/>
          </c:marker>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Sheet1!$F$2:$F$10</c:f>
              <c:numCache>
                <c:formatCode>General</c:formatCode>
                <c:ptCount val="9"/>
                <c:pt idx="0">
                  <c:v>4</c:v>
                </c:pt>
                <c:pt idx="1">
                  <c:v>25</c:v>
                </c:pt>
                <c:pt idx="2">
                  <c:v>36</c:v>
                </c:pt>
                <c:pt idx="3">
                  <c:v>25</c:v>
                </c:pt>
                <c:pt idx="4">
                  <c:v>28</c:v>
                </c:pt>
                <c:pt idx="5">
                  <c:v>39</c:v>
                </c:pt>
                <c:pt idx="6">
                  <c:v>23</c:v>
                </c:pt>
                <c:pt idx="7">
                  <c:v>118</c:v>
                </c:pt>
                <c:pt idx="8">
                  <c:v>153</c:v>
                </c:pt>
              </c:numCache>
            </c:numRef>
          </c:val>
          <c:smooth val="0"/>
          <c:extLst>
            <c:ext xmlns:c16="http://schemas.microsoft.com/office/drawing/2014/chart" uri="{C3380CC4-5D6E-409C-BE32-E72D297353CC}">
              <c16:uniqueId val="{00000004-B1ED-4DFD-A067-6682ABC80057}"/>
            </c:ext>
          </c:extLst>
        </c:ser>
        <c:dLbls>
          <c:showLegendKey val="0"/>
          <c:showVal val="0"/>
          <c:showCatName val="0"/>
          <c:showSerName val="0"/>
          <c:showPercent val="0"/>
          <c:showBubbleSize val="0"/>
        </c:dLbls>
        <c:smooth val="0"/>
        <c:axId val="1247779103"/>
        <c:axId val="1023449967"/>
      </c:lineChart>
      <c:catAx>
        <c:axId val="124777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023449967"/>
        <c:crosses val="autoZero"/>
        <c:auto val="1"/>
        <c:lblAlgn val="ctr"/>
        <c:lblOffset val="100"/>
        <c:noMultiLvlLbl val="0"/>
      </c:catAx>
      <c:valAx>
        <c:axId val="1023449967"/>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600" b="1" i="0" u="none" strike="noStrike" kern="1200" baseline="0">
                    <a:solidFill>
                      <a:srgbClr val="002060"/>
                    </a:solidFill>
                  </a:rPr>
                  <a:t>Number of Substances Submitted to Labs</a:t>
                </a:r>
              </a:p>
            </c:rich>
          </c:tx>
          <c:layout>
            <c:manualLayout>
              <c:xMode val="edge"/>
              <c:yMode val="edge"/>
              <c:x val="3.5561844474333404E-3"/>
              <c:y val="9.332316326841512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2477791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ED Visits</c:v>
                </c:pt>
              </c:strCache>
            </c:strRef>
          </c:tx>
          <c:spPr>
            <a:solidFill>
              <a:srgbClr val="86C658"/>
            </a:solidFill>
            <a:ln>
              <a:noFill/>
            </a:ln>
            <a:effectLst/>
            <a:sp3d/>
          </c:spPr>
          <c:invertIfNegative val="0"/>
          <c:dLbls>
            <c:dLbl>
              <c:idx val="0"/>
              <c:layout>
                <c:manualLayout>
                  <c:x val="6.8306010928961746E-3"/>
                  <c:y val="-1.273486004130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8-46A2-BBAD-DC1DED011FC7}"/>
                </c:ext>
              </c:extLst>
            </c:dLbl>
            <c:dLbl>
              <c:idx val="1"/>
              <c:layout>
                <c:manualLayout>
                  <c:x val="6.8306010928961746E-3"/>
                  <c:y val="-1.2734796558115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38-46A2-BBAD-DC1DED011FC7}"/>
                </c:ext>
              </c:extLst>
            </c:dLbl>
            <c:dLbl>
              <c:idx val="2"/>
              <c:layout>
                <c:manualLayout>
                  <c:x val="7.9690346083788298E-3"/>
                  <c:y val="-1.5559379649334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38-46A2-BBAD-DC1DED011FC7}"/>
                </c:ext>
              </c:extLst>
            </c:dLbl>
            <c:dLbl>
              <c:idx val="3"/>
              <c:layout>
                <c:manualLayout>
                  <c:x val="9.1074681238615673E-3"/>
                  <c:y val="-1.2623629133003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38-46A2-BBAD-DC1DED011FC7}"/>
                </c:ext>
              </c:extLst>
            </c:dLbl>
            <c:dLbl>
              <c:idx val="4"/>
              <c:layout>
                <c:manualLayout>
                  <c:x val="9.1074681238613991E-3"/>
                  <c:y val="-1.2734796558115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38-46A2-BBAD-DC1DED011FC7}"/>
                </c:ext>
              </c:extLst>
            </c:dLbl>
            <c:dLbl>
              <c:idx val="5"/>
              <c:layout>
                <c:manualLayout>
                  <c:x val="1.1384335154826957E-2"/>
                  <c:y val="-1.7828715181361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38-46A2-BBAD-DC1DED011FC7}"/>
                </c:ext>
              </c:extLst>
            </c:dLbl>
            <c:dLbl>
              <c:idx val="6"/>
              <c:layout>
                <c:manualLayout>
                  <c:x val="9.1074681238614823E-3"/>
                  <c:y val="-9.8361830188368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77-434F-ACB5-AE02E828896E}"/>
                </c:ext>
              </c:extLst>
            </c:dLbl>
            <c:dLbl>
              <c:idx val="7"/>
              <c:layout>
                <c:manualLayout>
                  <c:x val="7.9690346083788714E-3"/>
                  <c:y val="-1.2295228773546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77-434F-ACB5-AE02E828896E}"/>
                </c:ext>
              </c:extLst>
            </c:dLbl>
            <c:dLbl>
              <c:idx val="8"/>
              <c:layout>
                <c:manualLayout>
                  <c:x val="4.5537340619306995E-3"/>
                  <c:y val="-1.245707703221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C-4A28-995B-6D7AA3643AB6}"/>
                </c:ext>
              </c:extLst>
            </c:dLbl>
            <c:dLbl>
              <c:idx val="9"/>
              <c:layout>
                <c:manualLayout>
                  <c:x val="1.1384335154826957E-2"/>
                  <c:y val="-1.7601733336818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EC-4A28-995B-6D7AA3643AB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General</c:formatCode>
                <c:ptCount val="10"/>
                <c:pt idx="0">
                  <c:v>1126</c:v>
                </c:pt>
                <c:pt idx="1">
                  <c:v>1294</c:v>
                </c:pt>
                <c:pt idx="2">
                  <c:v>1781</c:v>
                </c:pt>
                <c:pt idx="3">
                  <c:v>3042</c:v>
                </c:pt>
                <c:pt idx="4">
                  <c:v>3361</c:v>
                </c:pt>
                <c:pt idx="5">
                  <c:v>3534</c:v>
                </c:pt>
                <c:pt idx="6">
                  <c:v>4146</c:v>
                </c:pt>
                <c:pt idx="7">
                  <c:v>4142</c:v>
                </c:pt>
                <c:pt idx="8">
                  <c:v>3845</c:v>
                </c:pt>
                <c:pt idx="9">
                  <c:v>3729</c:v>
                </c:pt>
              </c:numCache>
            </c:numRef>
          </c:val>
          <c:extLst>
            <c:ext xmlns:c16="http://schemas.microsoft.com/office/drawing/2014/chart" uri="{C3380CC4-5D6E-409C-BE32-E72D297353CC}">
              <c16:uniqueId val="{00000000-B934-4D6F-A02A-036F18A95BC4}"/>
            </c:ext>
          </c:extLst>
        </c:ser>
        <c:dLbls>
          <c:showLegendKey val="0"/>
          <c:showVal val="1"/>
          <c:showCatName val="0"/>
          <c:showSerName val="0"/>
          <c:showPercent val="0"/>
          <c:showBubbleSize val="0"/>
        </c:dLbls>
        <c:gapWidth val="150"/>
        <c:shape val="box"/>
        <c:axId val="328287856"/>
        <c:axId val="328288416"/>
        <c:axId val="0"/>
      </c:bar3DChart>
      <c:catAx>
        <c:axId val="328287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328288416"/>
        <c:crosses val="autoZero"/>
        <c:auto val="1"/>
        <c:lblAlgn val="ctr"/>
        <c:lblOffset val="100"/>
        <c:noMultiLvlLbl val="0"/>
      </c:catAx>
      <c:valAx>
        <c:axId val="32828841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a:solidFill>
                      <a:srgbClr val="002060"/>
                    </a:solidFill>
                  </a:rPr>
                  <a:t>Number of Opioid-Related ED Visits</a:t>
                </a:r>
              </a:p>
            </c:rich>
          </c:tx>
          <c:layout>
            <c:manualLayout>
              <c:xMode val="edge"/>
              <c:yMode val="edge"/>
              <c:x val="4.4772707714814345E-3"/>
              <c:y val="0.1746925554153562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32828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16161919780528E-2"/>
          <c:y val="2.7911056577171519E-2"/>
          <c:w val="0.91746250612010694"/>
          <c:h val="0.86199375710445125"/>
        </c:manualLayout>
      </c:layout>
      <c:lineChart>
        <c:grouping val="standard"/>
        <c:varyColors val="0"/>
        <c:ser>
          <c:idx val="3"/>
          <c:order val="0"/>
          <c:tx>
            <c:strRef>
              <c:f>Sheet1!$B$1</c:f>
              <c:strCache>
                <c:ptCount val="1"/>
                <c:pt idx="0">
                  <c:v>12-17</c:v>
                </c:pt>
              </c:strCache>
            </c:strRef>
          </c:tx>
          <c:spPr>
            <a:ln w="38100" cap="rnd">
              <a:solidFill>
                <a:srgbClr val="86C658"/>
              </a:solidFill>
              <a:prstDash val="solid"/>
              <a:round/>
            </a:ln>
            <a:effectLst/>
          </c:spPr>
          <c:marker>
            <c:symbol val="circle"/>
            <c:size val="6"/>
            <c:spPr>
              <a:solidFill>
                <a:srgbClr val="86C658"/>
              </a:solidFill>
              <a:ln w="9525">
                <a:noFill/>
              </a:ln>
              <a:effectLst/>
            </c:spPr>
          </c:marker>
          <c:dPt>
            <c:idx val="5"/>
            <c:marker>
              <c:symbol val="circle"/>
              <c:size val="6"/>
              <c:spPr>
                <a:solidFill>
                  <a:srgbClr val="86C658"/>
                </a:solidFill>
                <a:ln w="9525">
                  <a:noFill/>
                </a:ln>
                <a:effectLst/>
              </c:spPr>
            </c:marker>
            <c:bubble3D val="0"/>
            <c:spPr>
              <a:ln w="38100" cap="rnd">
                <a:solidFill>
                  <a:srgbClr val="86C658">
                    <a:alpha val="35000"/>
                  </a:srgbClr>
                </a:solidFill>
                <a:prstDash val="dash"/>
                <a:round/>
              </a:ln>
              <a:effectLst/>
            </c:spPr>
            <c:extLst>
              <c:ext xmlns:c16="http://schemas.microsoft.com/office/drawing/2014/chart" uri="{C3380CC4-5D6E-409C-BE32-E72D297353CC}">
                <c16:uniqueId val="{00000007-0757-4AD1-B139-79D7989088DA}"/>
              </c:ext>
            </c:extLst>
          </c:dPt>
          <c:dLbls>
            <c:dLbl>
              <c:idx val="0"/>
              <c:layout>
                <c:manualLayout>
                  <c:x val="-2.0725853610125293E-2"/>
                  <c:y val="-5.7653074464049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57-4AD1-B139-79D7989088DA}"/>
                </c:ext>
              </c:extLst>
            </c:dLbl>
            <c:dLbl>
              <c:idx val="1"/>
              <c:layout>
                <c:manualLayout>
                  <c:x val="-1.7466224121343851E-2"/>
                  <c:y val="-5.3729751638219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57-4AD1-B139-79D7989088DA}"/>
                </c:ext>
              </c:extLst>
            </c:dLbl>
            <c:dLbl>
              <c:idx val="2"/>
              <c:layout>
                <c:manualLayout>
                  <c:x val="-1.7466224121343771E-2"/>
                  <c:y val="-5.372975163821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57-4AD1-B139-79D7989088DA}"/>
                </c:ext>
              </c:extLst>
            </c:dLbl>
            <c:dLbl>
              <c:idx val="3"/>
              <c:layout>
                <c:manualLayout>
                  <c:x val="-1.9639310447198147E-2"/>
                  <c:y val="-6.1576397289879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5-4333-9118-376F01508D14}"/>
                </c:ext>
              </c:extLst>
            </c:dLbl>
            <c:dLbl>
              <c:idx val="5"/>
              <c:layout>
                <c:manualLayout>
                  <c:x val="-1.9639310447198067E-2"/>
                  <c:y val="-8.0802550068189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7-4AD1-B139-79D7989088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Sheet1!$B$2:$B$7</c:f>
              <c:numCache>
                <c:formatCode>0.0</c:formatCode>
                <c:ptCount val="6"/>
                <c:pt idx="0">
                  <c:v>6.1</c:v>
                </c:pt>
                <c:pt idx="1">
                  <c:v>6.4</c:v>
                </c:pt>
                <c:pt idx="2">
                  <c:v>6.2</c:v>
                </c:pt>
                <c:pt idx="3">
                  <c:v>5.4</c:v>
                </c:pt>
                <c:pt idx="5">
                  <c:v>3.9</c:v>
                </c:pt>
              </c:numCache>
            </c:numRef>
          </c:val>
          <c:smooth val="0"/>
          <c:extLst>
            <c:ext xmlns:c16="http://schemas.microsoft.com/office/drawing/2014/chart" uri="{C3380CC4-5D6E-409C-BE32-E72D297353CC}">
              <c16:uniqueId val="{00000003-0757-4AD1-B139-79D7989088DA}"/>
            </c:ext>
          </c:extLst>
        </c:ser>
        <c:ser>
          <c:idx val="4"/>
          <c:order val="1"/>
          <c:tx>
            <c:strRef>
              <c:f>Sheet1!$C$1</c:f>
              <c:strCache>
                <c:ptCount val="1"/>
                <c:pt idx="0">
                  <c:v>18-25</c:v>
                </c:pt>
              </c:strCache>
            </c:strRef>
          </c:tx>
          <c:spPr>
            <a:ln w="38100" cap="rnd">
              <a:solidFill>
                <a:srgbClr val="000E2F"/>
              </a:solidFill>
              <a:prstDash val="solid"/>
              <a:round/>
            </a:ln>
            <a:effectLst/>
          </c:spPr>
          <c:marker>
            <c:symbol val="circle"/>
            <c:size val="6"/>
            <c:spPr>
              <a:solidFill>
                <a:srgbClr val="000E2F"/>
              </a:solidFill>
              <a:ln w="9525">
                <a:noFill/>
              </a:ln>
              <a:effectLst/>
            </c:spPr>
          </c:marker>
          <c:dPt>
            <c:idx val="5"/>
            <c:marker>
              <c:symbol val="circle"/>
              <c:size val="6"/>
              <c:spPr>
                <a:solidFill>
                  <a:srgbClr val="000E2F"/>
                </a:solidFill>
                <a:ln w="9525">
                  <a:noFill/>
                </a:ln>
                <a:effectLst/>
              </c:spPr>
            </c:marker>
            <c:bubble3D val="0"/>
            <c:spPr>
              <a:ln w="38100" cap="rnd">
                <a:solidFill>
                  <a:srgbClr val="000E2F">
                    <a:alpha val="35000"/>
                  </a:srgbClr>
                </a:solidFill>
                <a:prstDash val="dash"/>
                <a:round/>
              </a:ln>
              <a:effectLst/>
            </c:spPr>
            <c:extLst>
              <c:ext xmlns:c16="http://schemas.microsoft.com/office/drawing/2014/chart" uri="{C3380CC4-5D6E-409C-BE32-E72D297353CC}">
                <c16:uniqueId val="{00000001-9E2E-463F-81E2-92F4133A241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Sheet1!$C$2:$C$7</c:f>
              <c:numCache>
                <c:formatCode>0.0</c:formatCode>
                <c:ptCount val="6"/>
                <c:pt idx="0">
                  <c:v>46.1</c:v>
                </c:pt>
                <c:pt idx="1">
                  <c:v>47</c:v>
                </c:pt>
                <c:pt idx="2">
                  <c:v>47</c:v>
                </c:pt>
                <c:pt idx="3">
                  <c:v>47.6</c:v>
                </c:pt>
                <c:pt idx="5">
                  <c:v>35.4</c:v>
                </c:pt>
              </c:numCache>
            </c:numRef>
          </c:val>
          <c:smooth val="0"/>
          <c:extLst>
            <c:ext xmlns:c16="http://schemas.microsoft.com/office/drawing/2014/chart" uri="{C3380CC4-5D6E-409C-BE32-E72D297353CC}">
              <c16:uniqueId val="{00000004-0757-4AD1-B139-79D7989088DA}"/>
            </c:ext>
          </c:extLst>
        </c:ser>
        <c:ser>
          <c:idx val="5"/>
          <c:order val="2"/>
          <c:tx>
            <c:strRef>
              <c:f>Sheet1!$D$1</c:f>
              <c:strCache>
                <c:ptCount val="1"/>
                <c:pt idx="0">
                  <c:v>26+</c:v>
                </c:pt>
              </c:strCache>
            </c:strRef>
          </c:tx>
          <c:spPr>
            <a:ln w="38100" cap="rnd">
              <a:solidFill>
                <a:srgbClr val="FFC34E"/>
              </a:solidFill>
              <a:prstDash val="solid"/>
              <a:round/>
            </a:ln>
            <a:effectLst/>
          </c:spPr>
          <c:marker>
            <c:symbol val="circle"/>
            <c:size val="6"/>
            <c:spPr>
              <a:solidFill>
                <a:srgbClr val="FFC34E"/>
              </a:solidFill>
              <a:ln w="9525">
                <a:noFill/>
              </a:ln>
              <a:effectLst/>
            </c:spPr>
          </c:marker>
          <c:dPt>
            <c:idx val="5"/>
            <c:marker>
              <c:symbol val="circle"/>
              <c:size val="6"/>
              <c:spPr>
                <a:solidFill>
                  <a:srgbClr val="FFC34E"/>
                </a:solidFill>
                <a:ln w="9525">
                  <a:noFill/>
                </a:ln>
                <a:effectLst/>
              </c:spPr>
            </c:marker>
            <c:bubble3D val="0"/>
            <c:spPr>
              <a:ln w="38100" cap="rnd">
                <a:solidFill>
                  <a:srgbClr val="FFC34E">
                    <a:alpha val="35000"/>
                  </a:srgbClr>
                </a:solidFill>
                <a:prstDash val="dash"/>
                <a:round/>
              </a:ln>
              <a:effectLst/>
            </c:spPr>
            <c:extLst>
              <c:ext xmlns:c16="http://schemas.microsoft.com/office/drawing/2014/chart" uri="{C3380CC4-5D6E-409C-BE32-E72D297353CC}">
                <c16:uniqueId val="{00000002-9E2E-463F-81E2-92F4133A241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2015-16</c:v>
                </c:pt>
                <c:pt idx="1">
                  <c:v>2016-17</c:v>
                </c:pt>
                <c:pt idx="2">
                  <c:v>2017-18</c:v>
                </c:pt>
                <c:pt idx="3">
                  <c:v>2018-19</c:v>
                </c:pt>
                <c:pt idx="4">
                  <c:v>2019-20*</c:v>
                </c:pt>
                <c:pt idx="5">
                  <c:v>2021-22</c:v>
                </c:pt>
              </c:strCache>
            </c:strRef>
          </c:cat>
          <c:val>
            <c:numRef>
              <c:f>Sheet1!$D$2:$D$7</c:f>
              <c:numCache>
                <c:formatCode>0.0</c:formatCode>
                <c:ptCount val="6"/>
                <c:pt idx="0">
                  <c:v>26.4</c:v>
                </c:pt>
                <c:pt idx="1">
                  <c:v>27.8</c:v>
                </c:pt>
                <c:pt idx="2">
                  <c:v>28.9</c:v>
                </c:pt>
                <c:pt idx="3">
                  <c:v>30.3</c:v>
                </c:pt>
                <c:pt idx="5">
                  <c:v>21.8</c:v>
                </c:pt>
              </c:numCache>
            </c:numRef>
          </c:val>
          <c:smooth val="0"/>
          <c:extLst>
            <c:ext xmlns:c16="http://schemas.microsoft.com/office/drawing/2014/chart" uri="{C3380CC4-5D6E-409C-BE32-E72D297353CC}">
              <c16:uniqueId val="{00000005-0757-4AD1-B139-79D7989088DA}"/>
            </c:ext>
          </c:extLst>
        </c:ser>
        <c:dLbls>
          <c:showLegendKey val="0"/>
          <c:showVal val="0"/>
          <c:showCatName val="0"/>
          <c:showSerName val="0"/>
          <c:showPercent val="0"/>
          <c:showBubbleSize val="0"/>
        </c:dLbls>
        <c:marker val="1"/>
        <c:smooth val="0"/>
        <c:axId val="618033424"/>
        <c:axId val="618033984"/>
      </c:lineChart>
      <c:catAx>
        <c:axId val="61803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618033984"/>
        <c:crosses val="autoZero"/>
        <c:auto val="1"/>
        <c:lblAlgn val="ctr"/>
        <c:lblOffset val="100"/>
        <c:noMultiLvlLbl val="0"/>
      </c:catAx>
      <c:valAx>
        <c:axId val="618033984"/>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 (%)</a:t>
                </a:r>
              </a:p>
            </c:rich>
          </c:tx>
          <c:layout>
            <c:manualLayout>
              <c:xMode val="edge"/>
              <c:yMode val="edge"/>
              <c:x val="9.5083945630646796E-4"/>
              <c:y val="0.2980312625925458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618033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38085246573362E-2"/>
          <c:y val="3.8738870408850122E-2"/>
          <c:w val="0.90111042300835686"/>
          <c:h val="0.86837733449205468"/>
        </c:manualLayout>
      </c:layout>
      <c:lineChart>
        <c:grouping val="standard"/>
        <c:varyColors val="0"/>
        <c:ser>
          <c:idx val="0"/>
          <c:order val="0"/>
          <c:tx>
            <c:strRef>
              <c:f>Sheet1!$B$1</c:f>
              <c:strCache>
                <c:ptCount val="1"/>
                <c:pt idx="0">
                  <c:v>Alcohol Use</c:v>
                </c:pt>
              </c:strCache>
            </c:strRef>
          </c:tx>
          <c:spPr>
            <a:ln w="44450" cap="rnd">
              <a:solidFill>
                <a:srgbClr val="000E2F"/>
              </a:solidFill>
              <a:round/>
            </a:ln>
            <a:effectLst/>
          </c:spPr>
          <c:marker>
            <c:symbol val="circle"/>
            <c:size val="6"/>
            <c:spPr>
              <a:solidFill>
                <a:srgbClr val="000E2F"/>
              </a:solidFill>
              <a:ln w="9525">
                <a:solidFill>
                  <a:srgbClr val="000E2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2013</c:v>
                </c:pt>
                <c:pt idx="2">
                  <c:v>2015</c:v>
                </c:pt>
                <c:pt idx="3">
                  <c:v>2017</c:v>
                </c:pt>
                <c:pt idx="4">
                  <c:v>2019</c:v>
                </c:pt>
                <c:pt idx="5">
                  <c:v>2021*</c:v>
                </c:pt>
              </c:strCache>
            </c:strRef>
          </c:cat>
          <c:val>
            <c:numRef>
              <c:f>Sheet1!$B$2:$B$7</c:f>
              <c:numCache>
                <c:formatCode>General</c:formatCode>
                <c:ptCount val="6"/>
                <c:pt idx="0">
                  <c:v>41.5</c:v>
                </c:pt>
                <c:pt idx="1">
                  <c:v>36.700000000000003</c:v>
                </c:pt>
                <c:pt idx="2">
                  <c:v>30.2</c:v>
                </c:pt>
                <c:pt idx="3">
                  <c:v>30.4</c:v>
                </c:pt>
                <c:pt idx="4">
                  <c:v>25.9</c:v>
                </c:pt>
                <c:pt idx="5">
                  <c:v>17.5</c:v>
                </c:pt>
              </c:numCache>
            </c:numRef>
          </c:val>
          <c:smooth val="0"/>
          <c:extLst>
            <c:ext xmlns:c16="http://schemas.microsoft.com/office/drawing/2014/chart" uri="{C3380CC4-5D6E-409C-BE32-E72D297353CC}">
              <c16:uniqueId val="{00000000-EB7D-440E-B050-74CCEA912FDB}"/>
            </c:ext>
          </c:extLst>
        </c:ser>
        <c:ser>
          <c:idx val="1"/>
          <c:order val="1"/>
          <c:tx>
            <c:strRef>
              <c:f>Sheet1!$C$1</c:f>
              <c:strCache>
                <c:ptCount val="1"/>
                <c:pt idx="0">
                  <c:v>Binge Drinking</c:v>
                </c:pt>
              </c:strCache>
            </c:strRef>
          </c:tx>
          <c:spPr>
            <a:ln w="44450" cap="rnd">
              <a:solidFill>
                <a:srgbClr val="86C658"/>
              </a:solidFill>
              <a:round/>
            </a:ln>
            <a:effectLst/>
          </c:spPr>
          <c:marker>
            <c:symbol val="circle"/>
            <c:size val="6"/>
            <c:spPr>
              <a:solidFill>
                <a:srgbClr val="86C658"/>
              </a:solidFill>
              <a:ln w="9525">
                <a:solidFill>
                  <a:srgbClr val="86C658"/>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2013</c:v>
                </c:pt>
                <c:pt idx="2">
                  <c:v>2015</c:v>
                </c:pt>
                <c:pt idx="3">
                  <c:v>2017</c:v>
                </c:pt>
                <c:pt idx="4">
                  <c:v>2019</c:v>
                </c:pt>
                <c:pt idx="5">
                  <c:v>2021*</c:v>
                </c:pt>
              </c:strCache>
            </c:strRef>
          </c:cat>
          <c:val>
            <c:numRef>
              <c:f>Sheet1!$C$2:$C$7</c:f>
              <c:numCache>
                <c:formatCode>General</c:formatCode>
                <c:ptCount val="6"/>
                <c:pt idx="0">
                  <c:v>22.3</c:v>
                </c:pt>
                <c:pt idx="1">
                  <c:v>20.8</c:v>
                </c:pt>
                <c:pt idx="2">
                  <c:v>14.2</c:v>
                </c:pt>
                <c:pt idx="3">
                  <c:v>14.9</c:v>
                </c:pt>
                <c:pt idx="4">
                  <c:v>12.9</c:v>
                </c:pt>
                <c:pt idx="5" formatCode="0.0">
                  <c:v>7</c:v>
                </c:pt>
              </c:numCache>
            </c:numRef>
          </c:val>
          <c:smooth val="0"/>
          <c:extLst>
            <c:ext xmlns:c16="http://schemas.microsoft.com/office/drawing/2014/chart" uri="{C3380CC4-5D6E-409C-BE32-E72D297353CC}">
              <c16:uniqueId val="{00000001-EB7D-440E-B050-74CCEA912FDB}"/>
            </c:ext>
          </c:extLst>
        </c:ser>
        <c:dLbls>
          <c:dLblPos val="t"/>
          <c:showLegendKey val="0"/>
          <c:showVal val="1"/>
          <c:showCatName val="0"/>
          <c:showSerName val="0"/>
          <c:showPercent val="0"/>
          <c:showBubbleSize val="0"/>
        </c:dLbls>
        <c:marker val="1"/>
        <c:smooth val="0"/>
        <c:axId val="299881968"/>
        <c:axId val="217287776"/>
      </c:lineChart>
      <c:catAx>
        <c:axId val="299881968"/>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17287776"/>
        <c:crosses val="autoZero"/>
        <c:auto val="1"/>
        <c:lblAlgn val="ctr"/>
        <c:lblOffset val="100"/>
        <c:noMultiLvlLbl val="0"/>
      </c:catAx>
      <c:valAx>
        <c:axId val="217287776"/>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600" b="1">
                    <a:solidFill>
                      <a:srgbClr val="002060"/>
                    </a:solidFill>
                  </a:rPr>
                  <a:t>Percent</a:t>
                </a:r>
                <a:r>
                  <a:rPr lang="en-US" sz="1600" b="1" baseline="0">
                    <a:solidFill>
                      <a:srgbClr val="002060"/>
                    </a:solidFill>
                  </a:rPr>
                  <a:t> (%)</a:t>
                </a:r>
                <a:endParaRPr lang="en-US" sz="1600" b="1">
                  <a:solidFill>
                    <a:srgbClr val="002060"/>
                  </a:solidFill>
                </a:endParaRPr>
              </a:p>
            </c:rich>
          </c:tx>
          <c:layout>
            <c:manualLayout>
              <c:xMode val="edge"/>
              <c:yMode val="edge"/>
              <c:x val="3.2860255600495893E-3"/>
              <c:y val="0.3271021660266900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99881968"/>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9576902671054"/>
          <c:y val="3.3747179533781001E-2"/>
          <c:w val="0.81247267051044503"/>
          <c:h val="0.96422306960296378"/>
        </c:manualLayout>
      </c:layout>
      <c:barChart>
        <c:barDir val="bar"/>
        <c:grouping val="clustered"/>
        <c:varyColors val="0"/>
        <c:ser>
          <c:idx val="0"/>
          <c:order val="0"/>
          <c:tx>
            <c:strRef>
              <c:f>Sheet1!$B$1</c:f>
              <c:strCache>
                <c:ptCount val="1"/>
                <c:pt idx="0">
                  <c:v>Heterosexual</c:v>
                </c:pt>
              </c:strCache>
            </c:strRef>
          </c:tx>
          <c:spPr>
            <a:solidFill>
              <a:srgbClr val="FFC34E"/>
            </a:solidFill>
            <a:ln>
              <a:noFill/>
            </a:ln>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3-E9D0-4A3D-BD74-8232CD3CE93E}"/>
              </c:ext>
            </c:extLst>
          </c:dPt>
          <c:dPt>
            <c:idx val="1"/>
            <c:invertIfNegative val="0"/>
            <c:bubble3D val="0"/>
            <c:extLst>
              <c:ext xmlns:c16="http://schemas.microsoft.com/office/drawing/2014/chart" uri="{C3380CC4-5D6E-409C-BE32-E72D297353CC}">
                <c16:uniqueId val="{00000004-E9D0-4A3D-BD74-8232CD3CE93E}"/>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Past Month
Binge Drinking</c:v>
                </c:pt>
                <c:pt idx="1">
                  <c:v>Past Month
Alcohol Use</c:v>
                </c:pt>
              </c:strCache>
            </c:strRef>
          </c:cat>
          <c:val>
            <c:numRef>
              <c:f>Sheet1!$B$2:$B$3</c:f>
              <c:numCache>
                <c:formatCode>General</c:formatCode>
                <c:ptCount val="2"/>
                <c:pt idx="0">
                  <c:v>6.8</c:v>
                </c:pt>
                <c:pt idx="1">
                  <c:v>16.100000000000001</c:v>
                </c:pt>
              </c:numCache>
            </c:numRef>
          </c:val>
          <c:extLst>
            <c:ext xmlns:c16="http://schemas.microsoft.com/office/drawing/2014/chart" uri="{C3380CC4-5D6E-409C-BE32-E72D297353CC}">
              <c16:uniqueId val="{00000000-E9D0-4A3D-BD74-8232CD3CE93E}"/>
            </c:ext>
          </c:extLst>
        </c:ser>
        <c:ser>
          <c:idx val="1"/>
          <c:order val="1"/>
          <c:tx>
            <c:strRef>
              <c:f>Sheet1!$C$1</c:f>
              <c:strCache>
                <c:ptCount val="1"/>
                <c:pt idx="0">
                  <c:v>Gay/Lesbian/Bisexual</c:v>
                </c:pt>
              </c:strCache>
            </c:strRef>
          </c:tx>
          <c:spPr>
            <a:solidFill>
              <a:srgbClr val="000E2F"/>
            </a:solidFill>
            <a:ln>
              <a:noFill/>
            </a:ln>
            <a:effectLst>
              <a:outerShdw blurRad="50800" dist="38100" dir="18900000" algn="bl" rotWithShape="0">
                <a:prstClr val="black">
                  <a:alpha val="40000"/>
                </a:prstClr>
              </a:outerShdw>
            </a:effectLst>
          </c:spPr>
          <c:invertIfNegative val="0"/>
          <c:dLbls>
            <c:dLbl>
              <c:idx val="1"/>
              <c:layout>
                <c:manualLayout>
                  <c:x val="0"/>
                  <c:y val="-7.3527723135893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7C-481A-9430-7A4DC1BBFB6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Past Month
Binge Drinking</c:v>
                </c:pt>
                <c:pt idx="1">
                  <c:v>Past Month
Alcohol Use</c:v>
                </c:pt>
              </c:strCache>
            </c:strRef>
          </c:cat>
          <c:val>
            <c:numRef>
              <c:f>Sheet1!$C$2:$C$3</c:f>
              <c:numCache>
                <c:formatCode>General</c:formatCode>
                <c:ptCount val="2"/>
                <c:pt idx="0">
                  <c:v>9.6</c:v>
                </c:pt>
                <c:pt idx="1">
                  <c:v>23.7</c:v>
                </c:pt>
              </c:numCache>
            </c:numRef>
          </c:val>
          <c:extLst>
            <c:ext xmlns:c16="http://schemas.microsoft.com/office/drawing/2014/chart" uri="{C3380CC4-5D6E-409C-BE32-E72D297353CC}">
              <c16:uniqueId val="{00000006-562E-499E-A89C-0CE030DB2CF8}"/>
            </c:ext>
          </c:extLst>
        </c:ser>
        <c:dLbls>
          <c:dLblPos val="outEnd"/>
          <c:showLegendKey val="0"/>
          <c:showVal val="1"/>
          <c:showCatName val="0"/>
          <c:showSerName val="0"/>
          <c:showPercent val="0"/>
          <c:showBubbleSize val="0"/>
        </c:dLbls>
        <c:gapWidth val="219"/>
        <c:axId val="299883648"/>
        <c:axId val="295739968"/>
      </c:barChart>
      <c:catAx>
        <c:axId val="299883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Calibri" panose="020F0502020204030204" pitchFamily="34" charset="0"/>
                <a:ea typeface="+mn-ea"/>
                <a:cs typeface="+mn-cs"/>
              </a:defRPr>
            </a:pPr>
            <a:endParaRPr lang="en-US"/>
          </a:p>
        </c:txPr>
        <c:crossAx val="295739968"/>
        <c:crosses val="autoZero"/>
        <c:auto val="1"/>
        <c:lblAlgn val="ctr"/>
        <c:lblOffset val="100"/>
        <c:noMultiLvlLbl val="0"/>
      </c:catAx>
      <c:valAx>
        <c:axId val="295739968"/>
        <c:scaling>
          <c:orientation val="minMax"/>
          <c:max val="100"/>
        </c:scaling>
        <c:delete val="1"/>
        <c:axPos val="b"/>
        <c:numFmt formatCode="0" sourceLinked="0"/>
        <c:majorTickMark val="none"/>
        <c:minorTickMark val="none"/>
        <c:tickLblPos val="nextTo"/>
        <c:crossAx val="299883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09366732638964E-2"/>
          <c:y val="5.8236393946313005E-2"/>
          <c:w val="0.89964112213313863"/>
          <c:h val="0.84970595108402713"/>
        </c:manualLayout>
      </c:layout>
      <c:lineChart>
        <c:grouping val="standard"/>
        <c:varyColors val="0"/>
        <c:ser>
          <c:idx val="0"/>
          <c:order val="0"/>
          <c:tx>
            <c:strRef>
              <c:f>Sheet1!$B$1</c:f>
              <c:strCache>
                <c:ptCount val="1"/>
                <c:pt idx="0">
                  <c:v>12-17</c:v>
                </c:pt>
              </c:strCache>
            </c:strRef>
          </c:tx>
          <c:spPr>
            <a:ln w="44450" cap="rnd">
              <a:solidFill>
                <a:srgbClr val="86C658"/>
              </a:solidFill>
              <a:round/>
            </a:ln>
            <a:effectLst/>
          </c:spPr>
          <c:marker>
            <c:symbol val="circle"/>
            <c:size val="6"/>
            <c:spPr>
              <a:solidFill>
                <a:srgbClr val="86C658"/>
              </a:solidFill>
              <a:ln w="9525">
                <a:noFill/>
              </a:ln>
              <a:effectLst/>
            </c:spPr>
          </c:marker>
          <c:dPt>
            <c:idx val="9"/>
            <c:marker>
              <c:symbol val="circle"/>
              <c:size val="6"/>
              <c:spPr>
                <a:solidFill>
                  <a:srgbClr val="86C658"/>
                </a:solidFill>
                <a:ln w="9525">
                  <a:noFill/>
                </a:ln>
                <a:effectLst/>
              </c:spPr>
            </c:marker>
            <c:bubble3D val="0"/>
            <c:spPr>
              <a:ln w="44450" cap="rnd">
                <a:solidFill>
                  <a:srgbClr val="86C658">
                    <a:alpha val="35000"/>
                  </a:srgbClr>
                </a:solidFill>
                <a:prstDash val="dash"/>
                <a:round/>
              </a:ln>
              <a:effectLst/>
            </c:spPr>
            <c:extLst>
              <c:ext xmlns:c16="http://schemas.microsoft.com/office/drawing/2014/chart" uri="{C3380CC4-5D6E-409C-BE32-E72D297353CC}">
                <c16:uniqueId val="{00000001-6617-45D2-A035-1B174595097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Sheet1!$B$2:$B$11</c:f>
              <c:numCache>
                <c:formatCode>0.0</c:formatCode>
                <c:ptCount val="10"/>
                <c:pt idx="0">
                  <c:v>8.4</c:v>
                </c:pt>
                <c:pt idx="1">
                  <c:v>6.9</c:v>
                </c:pt>
                <c:pt idx="2">
                  <c:v>6.8</c:v>
                </c:pt>
                <c:pt idx="3">
                  <c:v>6.4</c:v>
                </c:pt>
                <c:pt idx="4">
                  <c:v>5.4</c:v>
                </c:pt>
                <c:pt idx="5">
                  <c:v>4.0999999999999996</c:v>
                </c:pt>
                <c:pt idx="6">
                  <c:v>3.5</c:v>
                </c:pt>
                <c:pt idx="7">
                  <c:v>3</c:v>
                </c:pt>
                <c:pt idx="9">
                  <c:v>2.5</c:v>
                </c:pt>
              </c:numCache>
            </c:numRef>
          </c:val>
          <c:smooth val="0"/>
          <c:extLst>
            <c:ext xmlns:c16="http://schemas.microsoft.com/office/drawing/2014/chart" uri="{C3380CC4-5D6E-409C-BE32-E72D297353CC}">
              <c16:uniqueId val="{00000000-FCD7-4296-9384-2FDE50685733}"/>
            </c:ext>
          </c:extLst>
        </c:ser>
        <c:ser>
          <c:idx val="1"/>
          <c:order val="1"/>
          <c:tx>
            <c:strRef>
              <c:f>Sheet1!$C$1</c:f>
              <c:strCache>
                <c:ptCount val="1"/>
                <c:pt idx="0">
                  <c:v>18-25</c:v>
                </c:pt>
              </c:strCache>
            </c:strRef>
          </c:tx>
          <c:spPr>
            <a:ln w="44450" cap="rnd">
              <a:solidFill>
                <a:srgbClr val="000E2F"/>
              </a:solidFill>
              <a:round/>
            </a:ln>
            <a:effectLst/>
          </c:spPr>
          <c:marker>
            <c:symbol val="circle"/>
            <c:size val="6"/>
            <c:spPr>
              <a:solidFill>
                <a:srgbClr val="000E2F"/>
              </a:solidFill>
              <a:ln w="9525">
                <a:noFill/>
              </a:ln>
              <a:effectLst/>
            </c:spPr>
          </c:marker>
          <c:dPt>
            <c:idx val="9"/>
            <c:marker>
              <c:symbol val="circle"/>
              <c:size val="6"/>
              <c:spPr>
                <a:solidFill>
                  <a:srgbClr val="000E2F"/>
                </a:solidFill>
                <a:ln w="9525">
                  <a:noFill/>
                </a:ln>
                <a:effectLst/>
              </c:spPr>
            </c:marker>
            <c:bubble3D val="0"/>
            <c:spPr>
              <a:ln w="44450" cap="rnd">
                <a:solidFill>
                  <a:srgbClr val="000E2F">
                    <a:alpha val="35000"/>
                  </a:srgbClr>
                </a:solidFill>
                <a:prstDash val="dash"/>
                <a:round/>
              </a:ln>
              <a:effectLst/>
            </c:spPr>
            <c:extLst>
              <c:ext xmlns:c16="http://schemas.microsoft.com/office/drawing/2014/chart" uri="{C3380CC4-5D6E-409C-BE32-E72D297353CC}">
                <c16:uniqueId val="{00000000-65A0-4346-92EB-22CE6A79562A}"/>
              </c:ext>
            </c:extLst>
          </c:dPt>
          <c:dLbls>
            <c:dLbl>
              <c:idx val="9"/>
              <c:layout>
                <c:manualLayout>
                  <c:x val="1.5085062101654547E-3"/>
                  <c:y val="2.6566067989367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A0-4346-92EB-22CE6A7956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Sheet1!$C$2:$C$11</c:f>
              <c:numCache>
                <c:formatCode>0.0</c:formatCode>
                <c:ptCount val="10"/>
                <c:pt idx="0">
                  <c:v>37.700000000000003</c:v>
                </c:pt>
                <c:pt idx="1">
                  <c:v>34.1</c:v>
                </c:pt>
                <c:pt idx="2">
                  <c:v>35.6</c:v>
                </c:pt>
                <c:pt idx="3">
                  <c:v>35.700000000000003</c:v>
                </c:pt>
                <c:pt idx="4">
                  <c:v>33.9</c:v>
                </c:pt>
                <c:pt idx="5">
                  <c:v>31.7</c:v>
                </c:pt>
                <c:pt idx="6">
                  <c:v>27.3</c:v>
                </c:pt>
                <c:pt idx="7">
                  <c:v>24.1</c:v>
                </c:pt>
                <c:pt idx="9">
                  <c:v>16.3</c:v>
                </c:pt>
              </c:numCache>
            </c:numRef>
          </c:val>
          <c:smooth val="0"/>
          <c:extLst>
            <c:ext xmlns:c16="http://schemas.microsoft.com/office/drawing/2014/chart" uri="{C3380CC4-5D6E-409C-BE32-E72D297353CC}">
              <c16:uniqueId val="{00000001-FCD7-4296-9384-2FDE50685733}"/>
            </c:ext>
          </c:extLst>
        </c:ser>
        <c:ser>
          <c:idx val="2"/>
          <c:order val="2"/>
          <c:tx>
            <c:strRef>
              <c:f>Sheet1!$D$1</c:f>
              <c:strCache>
                <c:ptCount val="1"/>
                <c:pt idx="0">
                  <c:v>26+</c:v>
                </c:pt>
              </c:strCache>
            </c:strRef>
          </c:tx>
          <c:spPr>
            <a:ln w="44450" cap="rnd">
              <a:solidFill>
                <a:srgbClr val="FFC34E"/>
              </a:solidFill>
              <a:round/>
            </a:ln>
            <a:effectLst/>
          </c:spPr>
          <c:marker>
            <c:symbol val="circle"/>
            <c:size val="6"/>
            <c:spPr>
              <a:solidFill>
                <a:srgbClr val="FFC34E"/>
              </a:solidFill>
              <a:ln w="9525">
                <a:noFill/>
              </a:ln>
              <a:effectLst/>
            </c:spPr>
          </c:marker>
          <c:dPt>
            <c:idx val="9"/>
            <c:marker>
              <c:symbol val="circle"/>
              <c:size val="6"/>
              <c:spPr>
                <a:solidFill>
                  <a:srgbClr val="FFC34E"/>
                </a:solidFill>
                <a:ln w="9525">
                  <a:noFill/>
                </a:ln>
                <a:effectLst/>
              </c:spPr>
            </c:marker>
            <c:bubble3D val="0"/>
            <c:spPr>
              <a:ln w="44450" cap="rnd">
                <a:solidFill>
                  <a:srgbClr val="FFC34E">
                    <a:alpha val="35000"/>
                  </a:srgbClr>
                </a:solidFill>
                <a:prstDash val="dash"/>
                <a:round/>
              </a:ln>
              <a:effectLst/>
            </c:spPr>
            <c:extLst>
              <c:ext xmlns:c16="http://schemas.microsoft.com/office/drawing/2014/chart" uri="{C3380CC4-5D6E-409C-BE32-E72D297353CC}">
                <c16:uniqueId val="{00000000-6617-45D2-A035-1B174595097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2011-12</c:v>
                </c:pt>
                <c:pt idx="1">
                  <c:v>2012-13</c:v>
                </c:pt>
                <c:pt idx="2">
                  <c:v>2013-14</c:v>
                </c:pt>
                <c:pt idx="3">
                  <c:v>2014-15</c:v>
                </c:pt>
                <c:pt idx="4">
                  <c:v>2015-16</c:v>
                </c:pt>
                <c:pt idx="5">
                  <c:v>2016-17</c:v>
                </c:pt>
                <c:pt idx="6">
                  <c:v>2017-18</c:v>
                </c:pt>
                <c:pt idx="7">
                  <c:v>2018-19</c:v>
                </c:pt>
                <c:pt idx="8">
                  <c:v>2019-20*</c:v>
                </c:pt>
                <c:pt idx="9">
                  <c:v>2021-22</c:v>
                </c:pt>
              </c:strCache>
            </c:strRef>
          </c:cat>
          <c:val>
            <c:numRef>
              <c:f>Sheet1!$D$2:$D$11</c:f>
              <c:numCache>
                <c:formatCode>0.0</c:formatCode>
                <c:ptCount val="10"/>
                <c:pt idx="0">
                  <c:v>24.6</c:v>
                </c:pt>
                <c:pt idx="1">
                  <c:v>21.6</c:v>
                </c:pt>
                <c:pt idx="2">
                  <c:v>20.6</c:v>
                </c:pt>
                <c:pt idx="3">
                  <c:v>21.5</c:v>
                </c:pt>
                <c:pt idx="4">
                  <c:v>22.3</c:v>
                </c:pt>
                <c:pt idx="5">
                  <c:v>21.5</c:v>
                </c:pt>
                <c:pt idx="6">
                  <c:v>20.3</c:v>
                </c:pt>
                <c:pt idx="7">
                  <c:v>19.7</c:v>
                </c:pt>
                <c:pt idx="9">
                  <c:v>18</c:v>
                </c:pt>
              </c:numCache>
            </c:numRef>
          </c:val>
          <c:smooth val="0"/>
          <c:extLst>
            <c:ext xmlns:c16="http://schemas.microsoft.com/office/drawing/2014/chart" uri="{C3380CC4-5D6E-409C-BE32-E72D297353CC}">
              <c16:uniqueId val="{00000002-FCD7-4296-9384-2FDE50685733}"/>
            </c:ext>
          </c:extLst>
        </c:ser>
        <c:dLbls>
          <c:showLegendKey val="0"/>
          <c:showVal val="0"/>
          <c:showCatName val="0"/>
          <c:showSerName val="0"/>
          <c:showPercent val="0"/>
          <c:showBubbleSize val="0"/>
        </c:dLbls>
        <c:marker val="1"/>
        <c:smooth val="0"/>
        <c:axId val="322327504"/>
        <c:axId val="322328064"/>
      </c:lineChart>
      <c:catAx>
        <c:axId val="32232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2328064"/>
        <c:crosses val="autoZero"/>
        <c:auto val="1"/>
        <c:lblAlgn val="ctr"/>
        <c:lblOffset val="100"/>
        <c:noMultiLvlLbl val="0"/>
      </c:catAx>
      <c:valAx>
        <c:axId val="322328064"/>
        <c:scaling>
          <c:orientation val="minMax"/>
          <c:max val="50"/>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rgbClr val="002060"/>
                    </a:solidFill>
                  </a:rPr>
                  <a:t>Percent</a:t>
                </a:r>
                <a:r>
                  <a:rPr lang="en-US" sz="1600" b="1" baseline="0">
                    <a:solidFill>
                      <a:srgbClr val="002060"/>
                    </a:solidFill>
                  </a:rPr>
                  <a:t> (%)</a:t>
                </a:r>
                <a:endParaRPr lang="en-US" sz="1600" b="1">
                  <a:solidFill>
                    <a:srgbClr val="002060"/>
                  </a:solidFill>
                </a:endParaRPr>
              </a:p>
            </c:rich>
          </c:tx>
          <c:layout>
            <c:manualLayout>
              <c:xMode val="edge"/>
              <c:yMode val="edge"/>
              <c:x val="1.3321065657622712E-3"/>
              <c:y val="0.3178190138910185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32232750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22546279250718E-2"/>
          <c:y val="4.4386472873846561E-2"/>
          <c:w val="0.91227745372074931"/>
          <c:h val="0.86231494675763654"/>
        </c:manualLayout>
      </c:layout>
      <c:lineChart>
        <c:grouping val="standard"/>
        <c:varyColors val="0"/>
        <c:ser>
          <c:idx val="0"/>
          <c:order val="0"/>
          <c:tx>
            <c:strRef>
              <c:f>Sheet1!$B$1</c:f>
              <c:strCache>
                <c:ptCount val="1"/>
                <c:pt idx="0">
                  <c:v>EVPs</c:v>
                </c:pt>
              </c:strCache>
            </c:strRef>
          </c:tx>
          <c:spPr>
            <a:ln w="38100" cap="rnd" cmpd="sng">
              <a:solidFill>
                <a:srgbClr val="86C658"/>
              </a:solidFill>
              <a:round/>
            </a:ln>
            <a:effectLst/>
          </c:spPr>
          <c:marker>
            <c:symbol val="circle"/>
            <c:size val="6"/>
            <c:spPr>
              <a:solidFill>
                <a:srgbClr val="86C658"/>
              </a:solidFill>
              <a:ln>
                <a:solidFill>
                  <a:srgbClr val="86C658"/>
                </a:solidFill>
              </a:ln>
            </c:spPr>
          </c:marker>
          <c:dLbls>
            <c:dLbl>
              <c:idx val="1"/>
              <c:layout>
                <c:manualLayout>
                  <c:x val="-2.279844150089088E-2"/>
                  <c:y val="-3.2894877432371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F59-947B-F617C80C867B}"/>
                </c:ext>
              </c:extLst>
            </c:dLbl>
            <c:dLbl>
              <c:idx val="5"/>
              <c:layout>
                <c:manualLayout>
                  <c:x val="-9.8540998389611903E-3"/>
                  <c:y val="-2.9775389500000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B5-4F59-947B-F617C80C867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2013</c:v>
                </c:pt>
                <c:pt idx="2">
                  <c:v>2015</c:v>
                </c:pt>
                <c:pt idx="3">
                  <c:v>2017</c:v>
                </c:pt>
                <c:pt idx="4">
                  <c:v>2019</c:v>
                </c:pt>
                <c:pt idx="5">
                  <c:v>2021*</c:v>
                </c:pt>
              </c:strCache>
            </c:strRef>
          </c:cat>
          <c:val>
            <c:numRef>
              <c:f>Sheet1!$B$2:$B$7</c:f>
              <c:numCache>
                <c:formatCode>0.0</c:formatCode>
                <c:ptCount val="6"/>
                <c:pt idx="0">
                  <c:v>2.4</c:v>
                </c:pt>
                <c:pt idx="1">
                  <c:v>5.3</c:v>
                </c:pt>
                <c:pt idx="2">
                  <c:v>7.2</c:v>
                </c:pt>
                <c:pt idx="3">
                  <c:v>14.7</c:v>
                </c:pt>
                <c:pt idx="4">
                  <c:v>27</c:v>
                </c:pt>
                <c:pt idx="5">
                  <c:v>10.6</c:v>
                </c:pt>
              </c:numCache>
            </c:numRef>
          </c:val>
          <c:smooth val="0"/>
          <c:extLst>
            <c:ext xmlns:c16="http://schemas.microsoft.com/office/drawing/2014/chart" uri="{C3380CC4-5D6E-409C-BE32-E72D297353CC}">
              <c16:uniqueId val="{00000000-F515-4C12-9C1F-6DD578B79A4D}"/>
            </c:ext>
          </c:extLst>
        </c:ser>
        <c:ser>
          <c:idx val="1"/>
          <c:order val="1"/>
          <c:tx>
            <c:strRef>
              <c:f>Sheet1!$C$1</c:f>
              <c:strCache>
                <c:ptCount val="1"/>
                <c:pt idx="0">
                  <c:v>Cigarettes</c:v>
                </c:pt>
              </c:strCache>
            </c:strRef>
          </c:tx>
          <c:spPr>
            <a:ln w="38100" cap="rnd" cmpd="sng">
              <a:solidFill>
                <a:srgbClr val="000E2F"/>
              </a:solidFill>
              <a:round/>
            </a:ln>
            <a:effectLst/>
          </c:spPr>
          <c:marker>
            <c:symbol val="circle"/>
            <c:size val="6"/>
            <c:spPr>
              <a:solidFill>
                <a:srgbClr val="000E2F"/>
              </a:solidFill>
              <a:ln>
                <a:solidFill>
                  <a:srgbClr val="000E2F"/>
                </a:solidFill>
              </a:ln>
            </c:spPr>
          </c:marker>
          <c:dLbls>
            <c:dLbl>
              <c:idx val="2"/>
              <c:layout>
                <c:manualLayout>
                  <c:x val="-2.1140992715070799E-2"/>
                  <c:y val="3.1789949464955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2C-4438-A53E-F31781407EE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2013</c:v>
                </c:pt>
                <c:pt idx="2">
                  <c:v>2015</c:v>
                </c:pt>
                <c:pt idx="3">
                  <c:v>2017</c:v>
                </c:pt>
                <c:pt idx="4">
                  <c:v>2019</c:v>
                </c:pt>
                <c:pt idx="5">
                  <c:v>2021*</c:v>
                </c:pt>
              </c:strCache>
            </c:strRef>
          </c:cat>
          <c:val>
            <c:numRef>
              <c:f>Sheet1!$C$2:$C$7</c:f>
              <c:numCache>
                <c:formatCode>0.0</c:formatCode>
                <c:ptCount val="6"/>
                <c:pt idx="0">
                  <c:v>14</c:v>
                </c:pt>
                <c:pt idx="1">
                  <c:v>8.9</c:v>
                </c:pt>
                <c:pt idx="2">
                  <c:v>5.6</c:v>
                </c:pt>
                <c:pt idx="3">
                  <c:v>3.5</c:v>
                </c:pt>
                <c:pt idx="4">
                  <c:v>3.7</c:v>
                </c:pt>
                <c:pt idx="5">
                  <c:v>0.7</c:v>
                </c:pt>
              </c:numCache>
            </c:numRef>
          </c:val>
          <c:smooth val="0"/>
          <c:extLst>
            <c:ext xmlns:c16="http://schemas.microsoft.com/office/drawing/2014/chart" uri="{C3380CC4-5D6E-409C-BE32-E72D297353CC}">
              <c16:uniqueId val="{00000000-802C-4438-A53E-F31781407EE1}"/>
            </c:ext>
          </c:extLst>
        </c:ser>
        <c:dLbls>
          <c:showLegendKey val="0"/>
          <c:showVal val="0"/>
          <c:showCatName val="0"/>
          <c:showSerName val="0"/>
          <c:showPercent val="0"/>
          <c:showBubbleSize val="0"/>
        </c:dLbls>
        <c:marker val="1"/>
        <c:smooth val="0"/>
        <c:axId val="287440176"/>
        <c:axId val="270797040"/>
      </c:lineChart>
      <c:catAx>
        <c:axId val="28744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270797040"/>
        <c:crosses val="autoZero"/>
        <c:auto val="1"/>
        <c:lblAlgn val="ctr"/>
        <c:lblOffset val="100"/>
        <c:noMultiLvlLbl val="0"/>
      </c:catAx>
      <c:valAx>
        <c:axId val="270797040"/>
        <c:scaling>
          <c:orientation val="minMax"/>
          <c:max val="50"/>
        </c:scaling>
        <c:delete val="0"/>
        <c:axPos val="l"/>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600" b="1">
                    <a:solidFill>
                      <a:srgbClr val="002060"/>
                    </a:solidFill>
                  </a:rPr>
                  <a:t>Percent (%)</a:t>
                </a:r>
              </a:p>
            </c:rich>
          </c:tx>
          <c:layout>
            <c:manualLayout>
              <c:xMode val="edge"/>
              <c:yMode val="edge"/>
              <c:x val="1.0770257930424777E-3"/>
              <c:y val="0.30449469085260511"/>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8744017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9576902671054"/>
          <c:y val="3.3747179533781001E-2"/>
          <c:w val="0.81247267051044503"/>
          <c:h val="0.96422306960296378"/>
        </c:manualLayout>
      </c:layout>
      <c:barChart>
        <c:barDir val="bar"/>
        <c:grouping val="clustered"/>
        <c:varyColors val="0"/>
        <c:ser>
          <c:idx val="0"/>
          <c:order val="0"/>
          <c:tx>
            <c:strRef>
              <c:f>Sheet1!$B$1</c:f>
              <c:strCache>
                <c:ptCount val="1"/>
                <c:pt idx="0">
                  <c:v>Heterosexual</c:v>
                </c:pt>
              </c:strCache>
            </c:strRef>
          </c:tx>
          <c:spPr>
            <a:solidFill>
              <a:srgbClr val="FFC34E"/>
            </a:solidFill>
            <a:ln>
              <a:noFill/>
            </a:ln>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3-E9D0-4A3D-BD74-8232CD3CE93E}"/>
              </c:ext>
            </c:extLst>
          </c:dPt>
          <c:dPt>
            <c:idx val="1"/>
            <c:invertIfNegative val="0"/>
            <c:bubble3D val="0"/>
            <c:extLst>
              <c:ext xmlns:c16="http://schemas.microsoft.com/office/drawing/2014/chart" uri="{C3380CC4-5D6E-409C-BE32-E72D297353CC}">
                <c16:uniqueId val="{00000004-E9D0-4A3D-BD74-8232CD3CE93E}"/>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Used EVPs in
Past Month</c:v>
                </c:pt>
                <c:pt idx="1">
                  <c:v>Smoked Cigarettes in Past Month</c:v>
                </c:pt>
              </c:strCache>
            </c:strRef>
          </c:cat>
          <c:val>
            <c:numRef>
              <c:f>Sheet1!$B$2:$B$3</c:f>
              <c:numCache>
                <c:formatCode>0.0</c:formatCode>
                <c:ptCount val="2"/>
                <c:pt idx="0">
                  <c:v>8.9</c:v>
                </c:pt>
                <c:pt idx="1">
                  <c:v>0.7</c:v>
                </c:pt>
              </c:numCache>
            </c:numRef>
          </c:val>
          <c:extLst>
            <c:ext xmlns:c16="http://schemas.microsoft.com/office/drawing/2014/chart" uri="{C3380CC4-5D6E-409C-BE32-E72D297353CC}">
              <c16:uniqueId val="{00000000-E9D0-4A3D-BD74-8232CD3CE93E}"/>
            </c:ext>
          </c:extLst>
        </c:ser>
        <c:ser>
          <c:idx val="1"/>
          <c:order val="1"/>
          <c:tx>
            <c:strRef>
              <c:f>Sheet1!$C$1</c:f>
              <c:strCache>
                <c:ptCount val="1"/>
                <c:pt idx="0">
                  <c:v>Gay/Lesbian/Bisexual</c:v>
                </c:pt>
              </c:strCache>
            </c:strRef>
          </c:tx>
          <c:spPr>
            <a:solidFill>
              <a:srgbClr val="000E2F"/>
            </a:solidFill>
            <a:ln>
              <a:noFill/>
            </a:ln>
            <a:effectLst>
              <a:outerShdw blurRad="50800" dist="38100" dir="18900000" algn="bl" rotWithShape="0">
                <a:prstClr val="black">
                  <a:alpha val="40000"/>
                </a:prstClr>
              </a:outerShdw>
            </a:effectLst>
          </c:spPr>
          <c:invertIfNegative val="0"/>
          <c:dLbls>
            <c:dLbl>
              <c:idx val="1"/>
              <c:layout>
                <c:manualLayout>
                  <c:x val="0"/>
                  <c:y val="-7.3527723135893702E-3"/>
                </c:manualLayout>
              </c:layout>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C1A-4729-BF96-A869CC2B9AF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Used EVPs in
Past Month</c:v>
                </c:pt>
                <c:pt idx="1">
                  <c:v>Smoked Cigarettes in Past Month</c:v>
                </c:pt>
              </c:strCache>
            </c:strRef>
          </c:cat>
          <c:val>
            <c:numRef>
              <c:f>Sheet1!$C$2:$C$3</c:f>
              <c:numCache>
                <c:formatCode>0.0</c:formatCode>
                <c:ptCount val="2"/>
                <c:pt idx="0">
                  <c:v>16.7</c:v>
                </c:pt>
                <c:pt idx="1">
                  <c:v>2</c:v>
                </c:pt>
              </c:numCache>
            </c:numRef>
          </c:val>
          <c:extLst>
            <c:ext xmlns:c16="http://schemas.microsoft.com/office/drawing/2014/chart" uri="{C3380CC4-5D6E-409C-BE32-E72D297353CC}">
              <c16:uniqueId val="{00000006-562E-499E-A89C-0CE030DB2CF8}"/>
            </c:ext>
          </c:extLst>
        </c:ser>
        <c:dLbls>
          <c:dLblPos val="outEnd"/>
          <c:showLegendKey val="0"/>
          <c:showVal val="1"/>
          <c:showCatName val="0"/>
          <c:showSerName val="0"/>
          <c:showPercent val="0"/>
          <c:showBubbleSize val="0"/>
        </c:dLbls>
        <c:gapWidth val="219"/>
        <c:axId val="299883648"/>
        <c:axId val="295739968"/>
      </c:barChart>
      <c:catAx>
        <c:axId val="299883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Calibri" panose="020F0502020204030204" pitchFamily="34" charset="0"/>
                <a:ea typeface="+mn-ea"/>
                <a:cs typeface="+mn-cs"/>
              </a:defRPr>
            </a:pPr>
            <a:endParaRPr lang="en-US"/>
          </a:p>
        </c:txPr>
        <c:crossAx val="295739968"/>
        <c:crosses val="autoZero"/>
        <c:auto val="1"/>
        <c:lblAlgn val="ctr"/>
        <c:lblOffset val="100"/>
        <c:noMultiLvlLbl val="0"/>
      </c:catAx>
      <c:valAx>
        <c:axId val="295739968"/>
        <c:scaling>
          <c:orientation val="minMax"/>
          <c:max val="100"/>
        </c:scaling>
        <c:delete val="1"/>
        <c:axPos val="b"/>
        <c:numFmt formatCode="0" sourceLinked="0"/>
        <c:majorTickMark val="none"/>
        <c:minorTickMark val="none"/>
        <c:tickLblPos val="nextTo"/>
        <c:crossAx val="299883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Sheet1!$A$2:$C$16</cx:f>
        <cx:lvl ptCount="15">
          <cx:pt idx="0">Xylazine</cx:pt>
          <cx:pt idx="1">Benzodiazepines</cx:pt>
          <cx:pt idx="2">Alcohol</cx:pt>
          <cx:pt idx="3">Cocaine</cx:pt>
          <cx:pt idx="4">Prescription Opioids</cx:pt>
          <cx:pt idx="5">Fentanyl</cx:pt>
          <cx:pt idx="6">Heroin</cx:pt>
        </cx:lvl>
        <cx:lvl ptCount="15">
          <cx:pt idx="0">Stem 1</cx:pt>
          <cx:pt idx="1">Stem 2</cx:pt>
          <cx:pt idx="2">Stem 2</cx:pt>
          <cx:pt idx="3">Stem 2</cx:pt>
          <cx:pt idx="4">Stem 2</cx:pt>
          <cx:pt idx="5">Stem 3</cx:pt>
          <cx:pt idx="6">Stem 4</cx:pt>
        </cx:lvl>
        <cx:lvl ptCount="15">
          <cx:pt idx="0">Fentanyl-Involved Deaths</cx:pt>
          <cx:pt idx="1">Fentanyl-Involved Deaths</cx:pt>
          <cx:pt idx="2">Fentanyl-Involved Deaths</cx:pt>
          <cx:pt idx="3">Fentanyl-Involved Deaths</cx:pt>
          <cx:pt idx="4">Fentanyl-Involved Deaths</cx:pt>
          <cx:pt idx="5">Fentanyl-Involved Deaths</cx:pt>
          <cx:pt idx="6">Fentanyl-Involved Deaths</cx:pt>
        </cx:lvl>
      </cx:strDim>
      <cx:numDim type="size">
        <cx:f>Sheet1!$D$2:$D$16</cx:f>
        <cx:lvl ptCount="15" formatCode="General">
          <cx:pt idx="0">28</cx:pt>
          <cx:pt idx="1">17</cx:pt>
          <cx:pt idx="2">28</cx:pt>
          <cx:pt idx="3">47</cx:pt>
          <cx:pt idx="4">6</cx:pt>
          <cx:pt idx="5">14</cx:pt>
          <cx:pt idx="6">9</cx:pt>
        </cx:lvl>
      </cx:numDim>
    </cx:data>
  </cx:chartData>
  <cx:chart>
    <cx:plotArea>
      <cx:plotAreaRegion>
        <cx:plotSurface>
          <cx:spPr>
            <a:ln>
              <a:solidFill>
                <a:schemeClr val="tx1"/>
              </a:solidFill>
            </a:ln>
          </cx:spPr>
        </cx:plotSurface>
        <cx:series layoutId="treemap" uniqueId="{FA2D5375-D00D-4AD3-9BEF-D0D81728663F}">
          <cx:tx>
            <cx:txData>
              <cx:f>Sheet1!$D$1</cx:f>
              <cx:v>Series1</cx:v>
            </cx:txData>
          </cx:tx>
          <cx: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tx1"/>
              </a:solidFill>
            </a:ln>
          </cx:spPr>
          <cx:dataPt idx="2">
            <cx:spPr>
              <a:solidFill>
                <a:srgbClr val="002060"/>
              </a:solidFill>
            </cx:spPr>
          </cx:dataPt>
          <cx:dataPt idx="4">
            <cx:spPr>
              <a:solidFill>
                <a:srgbClr val="818183"/>
              </a:solidFill>
            </cx:spPr>
          </cx:dataPt>
          <cx:dataPt idx="5">
            <cx:spPr>
              <a:solidFill>
                <a:srgbClr val="D7D447">
                  <a:lumMod val="75000"/>
                </a:srgbClr>
              </a:solidFill>
            </cx:spPr>
          </cx:dataPt>
          <cx:dataPt idx="6">
            <cx:spPr>
              <a:solidFill>
                <a:srgbClr val="418AB3"/>
              </a:solidFill>
            </cx:spPr>
          </cx:dataPt>
          <cx:dataPt idx="7">
            <cx:spPr>
              <a:solidFill>
                <a:srgbClr val="7030A0"/>
              </a:solidFill>
            </cx:spPr>
          </cx:dataPt>
          <cx:dataPt idx="9">
            <cx:spPr>
              <a:solidFill>
                <a:srgbClr val="DF5327"/>
              </a:solidFill>
            </cx:spPr>
          </cx:dataPt>
          <cx:dataPt idx="11">
            <cx:spPr>
              <a:solidFill>
                <a:srgbClr val="FE9E00"/>
              </a:solidFill>
            </cx:spPr>
          </cx:dataPt>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Sheet1!$A$2:$C$16</cx:f>
        <cx:lvl ptCount="15">
          <cx:pt idx="0">Xylazine</cx:pt>
          <cx:pt idx="1">Benzodiazepines</cx:pt>
          <cx:pt idx="2">Alcohol</cx:pt>
          <cx:pt idx="3">Cocaine</cx:pt>
          <cx:pt idx="4">Prescription Opioids</cx:pt>
          <cx:pt idx="5">Fentanyl</cx:pt>
        </cx:lvl>
        <cx:lvl ptCount="15">
          <cx:pt idx="0">Stem 1</cx:pt>
          <cx:pt idx="1">Stem 2</cx:pt>
          <cx:pt idx="2">Stem 2</cx:pt>
          <cx:pt idx="3">Stem 2</cx:pt>
          <cx:pt idx="4">Stem 2</cx:pt>
          <cx:pt idx="5">Stem 3</cx:pt>
        </cx:lvl>
        <cx:lvl ptCount="15">
          <cx:pt idx="0">Heroin-Involved Deaths</cx:pt>
          <cx:pt idx="1">Heroin-Involved Deaths</cx:pt>
          <cx:pt idx="2">Heroin-Involved Deaths</cx:pt>
          <cx:pt idx="3">Heroin-Involved Deaths</cx:pt>
          <cx:pt idx="4">Heroin-Involved Deaths</cx:pt>
          <cx:pt idx="5">Heroin-Involved Deaths</cx:pt>
        </cx:lvl>
      </cx:strDim>
      <cx:numDim type="size">
        <cx:f>Sheet1!$D$2:$D$16</cx:f>
        <cx:lvl ptCount="15" formatCode="General">
          <cx:pt idx="0">28</cx:pt>
          <cx:pt idx="1">30</cx:pt>
          <cx:pt idx="2">34</cx:pt>
          <cx:pt idx="3">34</cx:pt>
          <cx:pt idx="4">3</cx:pt>
          <cx:pt idx="5">95</cx:pt>
        </cx:lvl>
      </cx:numDim>
    </cx:data>
  </cx:chartData>
  <cx:chart>
    <cx:plotArea>
      <cx:plotAreaRegion>
        <cx:plotSurface>
          <cx:spPr>
            <a:ln>
              <a:solidFill>
                <a:schemeClr val="tx1"/>
              </a:solidFill>
            </a:ln>
          </cx:spPr>
        </cx:plotSurface>
        <cx:series layoutId="treemap" uniqueId="{FA2D5375-D00D-4AD3-9BEF-D0D81728663F}">
          <cx:tx>
            <cx:txData>
              <cx:f>Sheet1!$D$1</cx:f>
              <cx:v>Series1</cx:v>
            </cx:txData>
          </cx:tx>
          <cx: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tx1"/>
              </a:solidFill>
            </a:ln>
          </cx:spPr>
          <cx:dataPt idx="2">
            <cx:spPr>
              <a:solidFill>
                <a:srgbClr val="002060"/>
              </a:solidFill>
            </cx:spPr>
          </cx:dataPt>
          <cx:dataPt idx="4">
            <cx:spPr>
              <a:solidFill>
                <a:srgbClr val="818183"/>
              </a:solidFill>
            </cx:spPr>
          </cx:dataPt>
          <cx:dataPt idx="5">
            <cx:spPr>
              <a:solidFill>
                <a:srgbClr val="D7D447">
                  <a:lumMod val="75000"/>
                </a:srgbClr>
              </a:solidFill>
            </cx:spPr>
          </cx:dataPt>
          <cx:dataPt idx="6">
            <cx:spPr>
              <a:solidFill>
                <a:srgbClr val="418AB3"/>
              </a:solidFill>
            </cx:spPr>
          </cx:dataPt>
          <cx:dataPt idx="7">
            <cx:spPr>
              <a:solidFill>
                <a:srgbClr val="7030A0"/>
              </a:solidFill>
            </cx:spPr>
          </cx:dataPt>
          <cx:dataPt idx="9">
            <cx:spPr>
              <a:solidFill>
                <a:srgbClr val="DF5327"/>
              </a:solidFill>
            </cx:spPr>
          </cx:dataPt>
          <cx:dataPt idx="10">
            <cx:spPr>
              <a:solidFill>
                <a:srgbClr val="FE9E00"/>
              </a:solidFill>
            </cx:spPr>
          </cx:dataPt>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Sheet1!$A$2:$C$16</cx:f>
        <cx:lvl ptCount="15">
          <cx:pt idx="0">Xylazine</cx:pt>
          <cx:pt idx="1">Benzodiazepines</cx:pt>
          <cx:pt idx="2">Alcohol</cx:pt>
          <cx:pt idx="3">Cocaine</cx:pt>
          <cx:pt idx="4">Prescription Opioids</cx:pt>
          <cx:pt idx="5">Fentanyl</cx:pt>
          <cx:pt idx="6">Heroin</cx:pt>
        </cx:lvl>
        <cx:lvl ptCount="15">
          <cx:pt idx="0">Stem 1</cx:pt>
          <cx:pt idx="1">Stem 2</cx:pt>
          <cx:pt idx="2">Stem 2</cx:pt>
          <cx:pt idx="3">Stem 2</cx:pt>
          <cx:pt idx="4">Stem 2</cx:pt>
          <cx:pt idx="5">Stem 3</cx:pt>
          <cx:pt idx="6">Stem 4</cx:pt>
        </cx:lvl>
        <cx:lvl ptCount="15">
          <cx:pt idx="0">Prescription Opioid-Involved Deaths</cx:pt>
          <cx:pt idx="1">Prescription Opioid-Involved Deaths</cx:pt>
          <cx:pt idx="2">Prescription Opioid-Involved Deaths</cx:pt>
          <cx:pt idx="3">Prescription Opioid-Involved Deaths</cx:pt>
          <cx:pt idx="4">Prescription Opioid-Involved Deaths</cx:pt>
          <cx:pt idx="5">Prescription Opioid-Involved Deaths</cx:pt>
          <cx:pt idx="6">Prescription Opioid-Involved Deaths</cx:pt>
        </cx:lvl>
      </cx:strDim>
      <cx:numDim type="size">
        <cx:f>Sheet1!$D$2:$D$16</cx:f>
        <cx:lvl ptCount="15" formatCode="General">
          <cx:pt idx="0">20</cx:pt>
          <cx:pt idx="1">30</cx:pt>
          <cx:pt idx="2">27</cx:pt>
          <cx:pt idx="3">20</cx:pt>
          <cx:pt idx="4">7</cx:pt>
          <cx:pt idx="5">70</cx:pt>
          <cx:pt idx="6">13</cx:pt>
        </cx:lvl>
      </cx:numDim>
    </cx:data>
  </cx:chartData>
  <cx:chart>
    <cx:plotArea>
      <cx:plotAreaRegion>
        <cx:plotSurface>
          <cx:spPr>
            <a:ln>
              <a:solidFill>
                <a:schemeClr val="tx1"/>
              </a:solidFill>
            </a:ln>
          </cx:spPr>
        </cx:plotSurface>
        <cx:series layoutId="treemap" uniqueId="{FA2D5375-D00D-4AD3-9BEF-D0D81728663F}">
          <cx:tx>
            <cx:txData>
              <cx:f>Sheet1!$D$1</cx:f>
              <cx:v>Series1</cx:v>
            </cx:txData>
          </cx:tx>
          <cx: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tx1"/>
              </a:solidFill>
            </a:ln>
          </cx:spPr>
          <cx:dataPt idx="2">
            <cx:spPr>
              <a:solidFill>
                <a:srgbClr val="002060"/>
              </a:solidFill>
            </cx:spPr>
          </cx:dataPt>
          <cx:dataPt idx="4">
            <cx:spPr>
              <a:solidFill>
                <a:srgbClr val="818183"/>
              </a:solidFill>
            </cx:spPr>
          </cx:dataPt>
          <cx:dataPt idx="5">
            <cx:spPr>
              <a:solidFill>
                <a:srgbClr val="D7D447">
                  <a:lumMod val="75000"/>
                </a:srgbClr>
              </a:solidFill>
            </cx:spPr>
          </cx:dataPt>
          <cx:dataPt idx="6">
            <cx:spPr>
              <a:solidFill>
                <a:srgbClr val="418AB3"/>
              </a:solidFill>
            </cx:spPr>
          </cx:dataPt>
          <cx:dataPt idx="7">
            <cx:spPr>
              <a:solidFill>
                <a:srgbClr val="7030A0"/>
              </a:solidFill>
            </cx:spPr>
          </cx:dataPt>
          <cx:dataPt idx="9">
            <cx:spPr>
              <a:solidFill>
                <a:srgbClr val="DF5327"/>
              </a:solidFill>
            </cx:spPr>
          </cx:dataPt>
          <cx:dataPt idx="11">
            <cx:spPr>
              <a:solidFill>
                <a:srgbClr val="FE9E00"/>
              </a:solidFill>
            </cx:spPr>
          </cx:dataPt>
          <cx:dataId val="0"/>
          <cx:layoutPr>
            <cx:parentLabelLayout val="overlapping"/>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Xylazine</cx:pt>
          <cx:pt idx="1">Benzodiazepines</cx:pt>
          <cx:pt idx="2">Alcohol</cx:pt>
          <cx:pt idx="3">Cocaine</cx:pt>
          <cx:pt idx="4">Prescription Opioids</cx:pt>
          <cx:pt idx="5">Heroin</cx:pt>
          <cx:pt idx="6">Fentanyl</cx:pt>
        </cx:lvl>
        <cx:lvl ptCount="16">
          <cx:pt idx="0">Stem 1</cx:pt>
          <cx:pt idx="1">Stem 2</cx:pt>
          <cx:pt idx="2">Stem 2</cx:pt>
          <cx:pt idx="3">Stem 2</cx:pt>
          <cx:pt idx="4">Stem 2</cx:pt>
          <cx:pt idx="5">Stem 4</cx:pt>
          <cx:pt idx="6">Stem 3</cx:pt>
        </cx:lvl>
        <cx:lvl ptCount="16">
          <cx:pt idx="0">Heroin-Involved Deaths</cx:pt>
          <cx:pt idx="1">Heroin-Involved Deaths</cx:pt>
          <cx:pt idx="2">Heroin-Involved Deaths</cx:pt>
          <cx:pt idx="3">Heroin-Involved Deaths</cx:pt>
          <cx:pt idx="4">Heroin-Involved Deaths</cx:pt>
          <cx:pt idx="5">Heroin-Involved Deaths</cx:pt>
          <cx:pt idx="6">Heroin-Involved Deaths</cx:pt>
        </cx:lvl>
      </cx:strDim>
      <cx:numDim type="size">
        <cx:f>Sheet1!$D$2:$D$17</cx:f>
        <cx:lvl ptCount="16" formatCode="General">
          <cx:pt idx="0">8</cx:pt>
          <cx:pt idx="1">10</cx:pt>
          <cx:pt idx="2">26</cx:pt>
          <cx:pt idx="3">37</cx:pt>
          <cx:pt idx="4">7</cx:pt>
          <cx:pt idx="5">3</cx:pt>
          <cx:pt idx="6">88</cx:pt>
        </cx:lvl>
      </cx:numDim>
    </cx:data>
  </cx:chartData>
  <cx:chart>
    <cx:plotArea>
      <cx:plotAreaRegion>
        <cx:series layoutId="treemap" uniqueId="{FA2D5375-D00D-4AD3-9BEF-D0D81728663F}">
          <cx:tx>
            <cx:txData>
              <cx:f>Sheet1!$D$1</cx:f>
              <cx:v>Series1</cx:v>
            </cx:txData>
          </cx:tx>
          <cx: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cx:spPr>
          <cx:dataPt idx="2">
            <cx:spPr>
              <a:solidFill>
                <a:srgbClr val="002060"/>
              </a:solidFill>
            </cx:spPr>
          </cx:dataPt>
          <cx:dataPt idx="4">
            <cx:spPr>
              <a:solidFill>
                <a:srgbClr val="818183"/>
              </a:solidFill>
            </cx:spPr>
          </cx:dataPt>
          <cx:dataPt idx="5">
            <cx:spPr>
              <a:solidFill>
                <a:srgbClr val="D7D447">
                  <a:lumMod val="75000"/>
                </a:srgbClr>
              </a:solidFill>
            </cx:spPr>
          </cx:dataPt>
          <cx:dataPt idx="6">
            <cx:spPr>
              <a:solidFill>
                <a:srgbClr val="418AB3"/>
              </a:solidFill>
            </cx:spPr>
          </cx:dataPt>
          <cx:dataPt idx="7">
            <cx:spPr>
              <a:solidFill>
                <a:srgbClr val="7030A0"/>
              </a:solidFill>
            </cx:spPr>
          </cx:dataPt>
          <cx:dataPt idx="9">
            <cx:spPr>
              <a:solidFill>
                <a:srgbClr val="FFC34E"/>
              </a:solidFill>
            </cx:spPr>
          </cx:dataPt>
          <cx:dataPt idx="11">
            <cx:spPr>
              <a:solidFill>
                <a:srgbClr val="DF5327"/>
              </a:solidFill>
            </cx:spPr>
          </cx:dataPt>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0.73621</cdr:x>
      <cdr:y>0.08764</cdr:y>
    </cdr:from>
    <cdr:to>
      <cdr:x>0.96372</cdr:x>
      <cdr:y>0.31198</cdr:y>
    </cdr:to>
    <cdr:sp macro="" textlink="">
      <cdr:nvSpPr>
        <cdr:cNvPr id="4" name="TextBox 3">
          <a:extLst xmlns:a="http://schemas.openxmlformats.org/drawingml/2006/main">
            <a:ext uri="{FF2B5EF4-FFF2-40B4-BE49-F238E27FC236}">
              <a16:creationId xmlns:a16="http://schemas.microsoft.com/office/drawing/2014/main" id="{73FB419B-3246-4277-9D0D-80AE238D9602}"/>
            </a:ext>
          </a:extLst>
        </cdr:cNvPr>
        <cdr:cNvSpPr txBox="1"/>
      </cdr:nvSpPr>
      <cdr:spPr>
        <a:xfrm xmlns:a="http://schemas.openxmlformats.org/drawingml/2006/main">
          <a:off x="8674355" y="430198"/>
          <a:ext cx="2680611" cy="1101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5AD88790-71C8-4EC5-85B2-F6D3907035A8}" type="datetimeFigureOut">
              <a:rPr lang="en-US" smtClean="0"/>
              <a:t>7/16/2024</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5"/>
          </a:xfrm>
          <a:prstGeom prst="rect">
            <a:avLst/>
          </a:prstGeom>
        </p:spPr>
        <p:txBody>
          <a:bodyPr vert="horz" lIns="91431" tIns="45715" rIns="91431" bIns="45715" rtlCol="0" anchor="b"/>
          <a:lstStyle>
            <a:lvl1pPr algn="r">
              <a:defRPr sz="1200"/>
            </a:lvl1pPr>
          </a:lstStyle>
          <a:p>
            <a:fld id="{57877170-FD90-41B3-99DF-2B38FEAF128B}" type="slidenum">
              <a:rPr lang="en-US" smtClean="0"/>
              <a:t>‹#›</a:t>
            </a:fld>
            <a:endParaRPr lang="en-US"/>
          </a:p>
        </p:txBody>
      </p:sp>
    </p:spTree>
    <p:extLst>
      <p:ext uri="{BB962C8B-B14F-4D97-AF65-F5344CB8AC3E}">
        <p14:creationId xmlns:p14="http://schemas.microsoft.com/office/powerpoint/2010/main" val="261704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67" tIns="46584" rIns="93167" bIns="46584" rtlCol="0"/>
          <a:lstStyle>
            <a:lvl1pPr algn="r">
              <a:defRPr sz="1200"/>
            </a:lvl1pPr>
          </a:lstStyle>
          <a:p>
            <a:fld id="{DE3DEBE4-73E3-4C20-84BB-B60C2B8563B0}"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a:lvl1pPr>
          </a:lstStyle>
          <a:p>
            <a:fld id="{ACC109B1-DFD6-4342-9658-4E8C474255E8}" type="slidenum">
              <a:rPr lang="en-US" smtClean="0"/>
              <a:t>‹#›</a:t>
            </a:fld>
            <a:endParaRPr lang="en-US"/>
          </a:p>
        </p:txBody>
      </p:sp>
    </p:spTree>
    <p:extLst>
      <p:ext uri="{BB962C8B-B14F-4D97-AF65-F5344CB8AC3E}">
        <p14:creationId xmlns:p14="http://schemas.microsoft.com/office/powerpoint/2010/main" val="209052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36C74-709A-3A1E-1CA8-FBA09B20F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D16EF-D87D-A85D-E522-3512A808A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4736D-D81C-0F1B-7909-49249C355B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7757B9-3D40-7C37-8B6C-8D52FA3E7589}"/>
              </a:ext>
            </a:extLst>
          </p:cNvPr>
          <p:cNvSpPr>
            <a:spLocks noGrp="1"/>
          </p:cNvSpPr>
          <p:nvPr>
            <p:ph type="sldNum" sz="quarter" idx="10"/>
          </p:nvPr>
        </p:nvSpPr>
        <p:spPr/>
        <p:txBody>
          <a:bodyPr/>
          <a:lstStyle/>
          <a:p>
            <a:pPr defTabSz="931676">
              <a:defRPr/>
            </a:pPr>
            <a:fld id="{B03879B4-2B58-4AAC-85C7-37A261C80051}" type="slidenum">
              <a:rPr lang="en-US">
                <a:solidFill>
                  <a:prstClr val="black"/>
                </a:solidFill>
                <a:latin typeface="Calibri" panose="020F0502020204030204"/>
              </a:rPr>
              <a:pPr defTabSz="93167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819231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6CDA4-14A6-FD32-E86E-6C0E7BB5E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CD957-4497-4CF8-59CC-63B159570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C3AB9-AD85-13ED-B696-6CB795A9F8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2C8C15-7723-FB7E-60B6-21F31E181AB4}"/>
              </a:ext>
            </a:extLst>
          </p:cNvPr>
          <p:cNvSpPr>
            <a:spLocks noGrp="1"/>
          </p:cNvSpPr>
          <p:nvPr>
            <p:ph type="sldNum" sz="quarter" idx="5"/>
          </p:nvPr>
        </p:nvSpPr>
        <p:spPr/>
        <p:txBody>
          <a:bodyPr/>
          <a:lstStyle/>
          <a:p>
            <a:fld id="{ACC109B1-DFD6-4342-9658-4E8C474255E8}" type="slidenum">
              <a:rPr lang="en-US" smtClean="0"/>
              <a:t>11</a:t>
            </a:fld>
            <a:endParaRPr lang="en-US"/>
          </a:p>
        </p:txBody>
      </p:sp>
    </p:spTree>
    <p:extLst>
      <p:ext uri="{BB962C8B-B14F-4D97-AF65-F5344CB8AC3E}">
        <p14:creationId xmlns:p14="http://schemas.microsoft.com/office/powerpoint/2010/main" val="288733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*State estimates for these years are no longer available due to methodological concerns with combining 2019 and 2020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Tobacco use does not include e-cigarettes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Trending down</a:t>
            </a:r>
            <a:endParaRPr lang="en-US"/>
          </a:p>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12</a:t>
            </a:fld>
            <a:endParaRPr lang="en-US"/>
          </a:p>
        </p:txBody>
      </p:sp>
    </p:spTree>
    <p:extLst>
      <p:ext uri="{BB962C8B-B14F-4D97-AF65-F5344CB8AC3E}">
        <p14:creationId xmlns:p14="http://schemas.microsoft.com/office/powerpoint/2010/main" val="246410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i="1" kern="100">
                <a:effectLst/>
                <a:latin typeface="Calibri" panose="020F0502020204030204" pitchFamily="34" charset="0"/>
                <a:ea typeface="SimSun" panose="02010600030101010101" pitchFamily="2" charset="-122"/>
                <a:cs typeface="Times New Roman" panose="02020603050405020304" pitchFamily="18" charset="0"/>
              </a:rPr>
              <a:t>*Caution should be taken when comparing CSHS 2021 data to that of previous years due to differences in methodology in survey collection (presenting it in the fall of 2021 instead of the spring of 2021).</a:t>
            </a:r>
          </a:p>
          <a:p>
            <a:pPr marL="0" marR="0">
              <a:lnSpc>
                <a:spcPct val="107000"/>
              </a:lnSpc>
              <a:spcBef>
                <a:spcPts val="0"/>
              </a:spcBef>
              <a:spcAft>
                <a:spcPts val="800"/>
              </a:spcAft>
            </a:pPr>
            <a:endParaRPr lang="en-US" sz="1800" b="1" i="1" kern="10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i="1" kern="100">
                <a:effectLst/>
                <a:latin typeface="Calibri" panose="020F0502020204030204" pitchFamily="34" charset="0"/>
                <a:ea typeface="SimSun" panose="02010600030101010101" pitchFamily="2" charset="-122"/>
                <a:cs typeface="Times New Roman" panose="02020603050405020304" pitchFamily="18" charset="0"/>
              </a:rPr>
              <a:t>While tobacco use has been decreasing more students have been using e-cigarettes</a:t>
            </a:r>
          </a:p>
          <a:p>
            <a:pPr marL="0" marR="0">
              <a:lnSpc>
                <a:spcPct val="107000"/>
              </a:lnSpc>
              <a:spcBef>
                <a:spcPts val="0"/>
              </a:spcBef>
              <a:spcAft>
                <a:spcPts val="800"/>
              </a:spcAft>
            </a:pPr>
            <a:r>
              <a:rPr lang="en-US" sz="1800" b="1" i="1" kern="100">
                <a:effectLst/>
                <a:latin typeface="Calibri" panose="020F0502020204030204" pitchFamily="34" charset="0"/>
                <a:ea typeface="SimSun" panose="02010600030101010101" pitchFamily="2" charset="-122"/>
                <a:cs typeface="Times New Roman" panose="02020603050405020304" pitchFamily="18" charset="0"/>
              </a:rPr>
              <a:t>Sudden decrease in 2021 could be impacted by COVID as methodology changed and survey was implemented in fall rather than spring which typically records lower rates of use</a:t>
            </a:r>
            <a:endParaRPr lang="en-US" sz="1800" kern="100">
              <a:effectLst/>
              <a:latin typeface="Aptos" panose="020B000402020202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i="1" kern="100">
                <a:effectLst/>
                <a:latin typeface="Calibri" panose="020F0502020204030204" pitchFamily="34" charset="0"/>
                <a:ea typeface="SimSun" panose="02010600030101010101" pitchFamily="2" charset="-122"/>
                <a:cs typeface="Times New Roman" panose="02020603050405020304" pitchFamily="18" charset="0"/>
              </a:rPr>
              <a:t> </a:t>
            </a:r>
            <a:endParaRPr lang="en-US" sz="1800" kern="100">
              <a:effectLst/>
              <a:latin typeface="Aptos" panose="020B000402020202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SimSun" panose="02010600030101010101" pitchFamily="2" charset="-122"/>
                <a:cs typeface="Times New Roman" panose="02020603050405020304" pitchFamily="18" charset="0"/>
              </a:rPr>
              <a:t> </a:t>
            </a:r>
            <a:endParaRPr lang="en-US" sz="1800" kern="100">
              <a:effectLst/>
              <a:latin typeface="Aptos" panose="020B0004020202020204" pitchFamily="34" charset="0"/>
              <a:ea typeface="SimSun" panose="02010600030101010101" pitchFamily="2" charset="-122"/>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13</a:t>
            </a:fld>
            <a:endParaRPr lang="en-US"/>
          </a:p>
        </p:txBody>
      </p:sp>
    </p:spTree>
    <p:extLst>
      <p:ext uri="{BB962C8B-B14F-4D97-AF65-F5344CB8AC3E}">
        <p14:creationId xmlns:p14="http://schemas.microsoft.com/office/powerpoint/2010/main" val="63300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Sexual minorities generally see higher rates</a:t>
            </a:r>
          </a:p>
          <a:p>
            <a:r>
              <a:rPr lang="en-US"/>
              <a:t>Difference is not very large for cigarettes but is almost twice the prevalence for EVPs</a:t>
            </a:r>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2291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Other category: "something else“</a:t>
            </a:r>
          </a:p>
          <a:p>
            <a:endParaRPr lang="en-US">
              <a:ea typeface="Calibri"/>
              <a:cs typeface="Calibri"/>
            </a:endParaRPr>
          </a:p>
          <a:p>
            <a:r>
              <a:rPr lang="en-US">
                <a:ea typeface="Calibri"/>
                <a:cs typeface="Calibri"/>
              </a:rPr>
              <a:t>YASS: Social media survey, done by CPES in 2020, administered through paid ads on Facebook. Funding source: block grant (DMHAS through SAMHSA funding)</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CC109B1-DFD6-4342-9658-4E8C474255E8}" type="slidenum">
              <a:rPr lang="en-US" smtClean="0"/>
              <a:t>15</a:t>
            </a:fld>
            <a:endParaRPr lang="en-US"/>
          </a:p>
        </p:txBody>
      </p:sp>
    </p:spTree>
    <p:extLst>
      <p:ext uri="{BB962C8B-B14F-4D97-AF65-F5344CB8AC3E}">
        <p14:creationId xmlns:p14="http://schemas.microsoft.com/office/powerpoint/2010/main" val="414539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Defined by tobacco sales by minors</a:t>
            </a:r>
          </a:p>
          <a:p>
            <a:r>
              <a:rPr lang="en-US"/>
              <a:t>Trend fluctuates a lot </a:t>
            </a:r>
          </a:p>
          <a:p>
            <a:endParaRPr lang="en-US"/>
          </a:p>
          <a:p>
            <a:r>
              <a:rPr lang="en-US"/>
              <a:t>Age of legal tobacco use changed from 18 to 21 on October 1, 2019</a:t>
            </a:r>
          </a:p>
          <a:p>
            <a:r>
              <a:rPr lang="en-US"/>
              <a:t>Stopped doing compliance checks in 2020; hard to tell age when wearing masks</a:t>
            </a:r>
          </a:p>
        </p:txBody>
      </p:sp>
      <p:sp>
        <p:nvSpPr>
          <p:cNvPr id="4" name="Slide Number Placeholder 3"/>
          <p:cNvSpPr>
            <a:spLocks noGrp="1"/>
          </p:cNvSpPr>
          <p:nvPr>
            <p:ph type="sldNum" sz="quarter" idx="5"/>
          </p:nvPr>
        </p:nvSpPr>
        <p:spPr/>
        <p:txBody>
          <a:bodyPr/>
          <a:lstStyle/>
          <a:p>
            <a:fld id="{ACC109B1-DFD6-4342-9658-4E8C474255E8}" type="slidenum">
              <a:rPr lang="en-US" smtClean="0"/>
              <a:t>16</a:t>
            </a:fld>
            <a:endParaRPr lang="en-US"/>
          </a:p>
        </p:txBody>
      </p:sp>
    </p:spTree>
    <p:extLst>
      <p:ext uri="{BB962C8B-B14F-4D97-AF65-F5344CB8AC3E}">
        <p14:creationId xmlns:p14="http://schemas.microsoft.com/office/powerpoint/2010/main" val="144416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17</a:t>
            </a:fld>
            <a:endParaRPr lang="en-US"/>
          </a:p>
        </p:txBody>
      </p:sp>
    </p:spTree>
    <p:extLst>
      <p:ext uri="{BB962C8B-B14F-4D97-AF65-F5344CB8AC3E}">
        <p14:creationId xmlns:p14="http://schemas.microsoft.com/office/powerpoint/2010/main" val="175881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20037-04A1-39FF-4816-3DE1A13D1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AA9BD-0173-69AE-C649-255FA0FF8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A2A79-DA0E-BEC5-CADB-7F329EE1ED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7EF0FC-FBF6-CDB4-932F-2730C06800D4}"/>
              </a:ext>
            </a:extLst>
          </p:cNvPr>
          <p:cNvSpPr>
            <a:spLocks noGrp="1"/>
          </p:cNvSpPr>
          <p:nvPr>
            <p:ph type="sldNum" sz="quarter" idx="5"/>
          </p:nvPr>
        </p:nvSpPr>
        <p:spPr/>
        <p:txBody>
          <a:bodyPr/>
          <a:lstStyle/>
          <a:p>
            <a:fld id="{ACC109B1-DFD6-4342-9658-4E8C474255E8}" type="slidenum">
              <a:rPr lang="en-US" smtClean="0"/>
              <a:t>18</a:t>
            </a:fld>
            <a:endParaRPr lang="en-US"/>
          </a:p>
        </p:txBody>
      </p:sp>
    </p:spTree>
    <p:extLst>
      <p:ext uri="{BB962C8B-B14F-4D97-AF65-F5344CB8AC3E}">
        <p14:creationId xmlns:p14="http://schemas.microsoft.com/office/powerpoint/2010/main" val="367687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135C8-395C-3DD1-CBD3-0C2D9AEEB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8C48F-1ECA-1301-C7F9-EA3D01940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2C542-DEF6-F3A6-30DA-388B00E0FA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*State estimates for these years are no longer available due to methodological concerns with combining 2019 and 2020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State data = green; National data =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CT residents tend to have higher rates of marijuana compared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6BAEBEB7-AEC7-5BA9-1838-9BBD0FCEEB17}"/>
              </a:ext>
            </a:extLst>
          </p:cNvPr>
          <p:cNvSpPr>
            <a:spLocks noGrp="1"/>
          </p:cNvSpPr>
          <p:nvPr>
            <p:ph type="sldNum" sz="quarter" idx="5"/>
          </p:nvPr>
        </p:nvSpPr>
        <p:spPr/>
        <p:txBody>
          <a:bodyPr/>
          <a:lstStyle/>
          <a:p>
            <a:fld id="{ACC109B1-DFD6-4342-9658-4E8C474255E8}" type="slidenum">
              <a:rPr lang="en-US" smtClean="0"/>
              <a:t>19</a:t>
            </a:fld>
            <a:endParaRPr lang="en-US"/>
          </a:p>
        </p:txBody>
      </p:sp>
    </p:spTree>
    <p:extLst>
      <p:ext uri="{BB962C8B-B14F-4D97-AF65-F5344CB8AC3E}">
        <p14:creationId xmlns:p14="http://schemas.microsoft.com/office/powerpoint/2010/main" val="117430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*State estimates for these years are no longer available due to methodological concerns with combining 2019 and 2020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National data for perceived risk from smoking marijuana (NSDUH) just in case it is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2015-2016: 28.4%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2016-2017: 26.9%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2017-2018: 25.5%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2018-2019: 24.4%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2021-2022: 21.03%; </a:t>
            </a:r>
            <a:r>
              <a:rPr lang="en-US"/>
              <a:t>20.98% (12-17), 10.75% (18-25), 22.63% (26+)</a:t>
            </a:r>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Consider where decriminalization took place, legalization, </a:t>
            </a:r>
            <a:r>
              <a:rPr lang="en-US" b="0" i="0" err="1">
                <a:solidFill>
                  <a:srgbClr val="4A4A4A"/>
                </a:solidFill>
                <a:effectLst/>
                <a:latin typeface="Source Sans Pro Web"/>
              </a:rPr>
              <a:t>etc</a:t>
            </a:r>
            <a:r>
              <a:rPr lang="en-US" b="0" i="0">
                <a:solidFill>
                  <a:srgbClr val="4A4A4A"/>
                </a:solidFill>
                <a:effectLst/>
                <a:latin typeface="Source Sans Pro Web"/>
              </a:rPr>
              <a:t>, as well as legalization in surrounding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Discussion question: what do you think might be affecting the perceived risk from smoking marijuana?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B03879B4-2B58-4AAC-85C7-37A261C80051}" type="slidenum">
              <a:rPr lang="en-US" smtClean="0"/>
              <a:t>20</a:t>
            </a:fld>
            <a:endParaRPr lang="en-US"/>
          </a:p>
        </p:txBody>
      </p:sp>
    </p:spTree>
    <p:extLst>
      <p:ext uri="{BB962C8B-B14F-4D97-AF65-F5344CB8AC3E}">
        <p14:creationId xmlns:p14="http://schemas.microsoft.com/office/powerpoint/2010/main" val="165276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a:t>
            </a:r>
            <a:r>
              <a:rPr lang="en-US" baseline="0"/>
              <a:t> based on NSDUH data, shows the historical reality of substance use in CT vs. the nation: CT typically has higher rates of use than found nationally with a few exceptions.</a:t>
            </a:r>
          </a:p>
          <a:p>
            <a:r>
              <a:rPr lang="en-US" baseline="0"/>
              <a:t>*Heroin use data was only reported by adults</a:t>
            </a:r>
          </a:p>
          <a:p>
            <a:endParaRPr lang="en-US" baseline="0"/>
          </a:p>
          <a:p>
            <a:r>
              <a:rPr lang="en-US" baseline="0"/>
              <a:t>One of those exceptions has been prescription pain reliever misuse.  Our rates have not been significantly different from the national average since I first started monitoring substance use trends in the state 20 years ago.  We have, however, had historically higher rates of heroin use (and treatment admissions) compared to the US for decades.  </a:t>
            </a:r>
            <a:endParaRPr lang="en-US"/>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5469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Higher prevalence of risk factors related to substance use among LGB community in high school (be prepared to explain these risk factors in case somebody asks).</a:t>
            </a:r>
          </a:p>
          <a:p>
            <a:endParaRPr lang="en-US"/>
          </a:p>
          <a:p>
            <a:endParaRPr lang="en-US"/>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1617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Sales for adult recreational use overtook medical marijuana use</a:t>
            </a:r>
          </a:p>
          <a:p>
            <a:r>
              <a:rPr lang="en-US"/>
              <a:t>Number of people enrolled in Connecticut’s Medical Marijuana Program decreased in 2023; renewal every year and there was a fee associated with it before legalization; may be decreasing because people do not see a need since it is legal; </a:t>
            </a:r>
          </a:p>
          <a:p>
            <a:endParaRPr lang="en-US"/>
          </a:p>
          <a:p>
            <a:r>
              <a:rPr lang="en-US"/>
              <a:t>The only people who enrolled in medical marijuana bought products in the other category </a:t>
            </a:r>
          </a:p>
          <a:p>
            <a:endParaRPr lang="en-US"/>
          </a:p>
          <a:p>
            <a:r>
              <a:rPr lang="en-US"/>
              <a:t>Discussion question: What do people think about this? </a:t>
            </a:r>
          </a:p>
        </p:txBody>
      </p:sp>
      <p:sp>
        <p:nvSpPr>
          <p:cNvPr id="4" name="Slide Number Placeholder 3"/>
          <p:cNvSpPr>
            <a:spLocks noGrp="1"/>
          </p:cNvSpPr>
          <p:nvPr>
            <p:ph type="sldNum" sz="quarter" idx="10"/>
          </p:nvPr>
        </p:nvSpPr>
        <p:spPr/>
        <p:txBody>
          <a:bodyPr/>
          <a:lstStyle/>
          <a:p>
            <a:fld id="{B03879B4-2B58-4AAC-85C7-37A261C80051}" type="slidenum">
              <a:rPr lang="en-US" smtClean="0"/>
              <a:t>22</a:t>
            </a:fld>
            <a:endParaRPr lang="en-US"/>
          </a:p>
        </p:txBody>
      </p:sp>
    </p:spTree>
    <p:extLst>
      <p:ext uri="{BB962C8B-B14F-4D97-AF65-F5344CB8AC3E}">
        <p14:creationId xmlns:p14="http://schemas.microsoft.com/office/powerpoint/2010/main" val="307678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23</a:t>
            </a:fld>
            <a:endParaRPr lang="en-US"/>
          </a:p>
        </p:txBody>
      </p:sp>
    </p:spTree>
    <p:extLst>
      <p:ext uri="{BB962C8B-B14F-4D97-AF65-F5344CB8AC3E}">
        <p14:creationId xmlns:p14="http://schemas.microsoft.com/office/powerpoint/2010/main" val="212762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181CA-11F4-0658-AF0E-AF878B3A0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2C74D-0B85-593E-CB5E-04F599070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00E81-0C72-7011-CB96-84B33A7703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45CE85-02BD-ABC0-99CC-A031466FD79F}"/>
              </a:ext>
            </a:extLst>
          </p:cNvPr>
          <p:cNvSpPr>
            <a:spLocks noGrp="1"/>
          </p:cNvSpPr>
          <p:nvPr>
            <p:ph type="sldNum" sz="quarter" idx="5"/>
          </p:nvPr>
        </p:nvSpPr>
        <p:spPr/>
        <p:txBody>
          <a:bodyPr/>
          <a:lstStyle/>
          <a:p>
            <a:fld id="{ACC109B1-DFD6-4342-9658-4E8C474255E8}" type="slidenum">
              <a:rPr lang="en-US" smtClean="0"/>
              <a:t>24</a:t>
            </a:fld>
            <a:endParaRPr lang="en-US"/>
          </a:p>
        </p:txBody>
      </p:sp>
    </p:spTree>
    <p:extLst>
      <p:ext uri="{BB962C8B-B14F-4D97-AF65-F5344CB8AC3E}">
        <p14:creationId xmlns:p14="http://schemas.microsoft.com/office/powerpoint/2010/main" val="383125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that 18-25 year olds and adults 26+ are the groups at increased risk of cocaine use.  Both have increased almost 50% since</a:t>
            </a:r>
            <a:r>
              <a:rPr lang="en-US" baseline="0"/>
              <a:t> 2009-2010.  Again adolescents are not sharing this risk; cocaine use among 12-17 year olds appears to have dropped slightly. </a:t>
            </a:r>
          </a:p>
          <a:p>
            <a:endParaRPr lang="en-US" baseline="0"/>
          </a:p>
          <a:p>
            <a:r>
              <a:rPr lang="en-US" baseline="0"/>
              <a:t>Note this is a smaller scale and fluctuations would be less prominent on larger scale</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*State estimates for these years are no longer available due to methodological concerns with combining 2019 and 2020 data. </a:t>
            </a:r>
            <a:endParaRPr lang="en-US"/>
          </a:p>
          <a:p>
            <a:endParaRPr lang="en-US"/>
          </a:p>
        </p:txBody>
      </p:sp>
      <p:sp>
        <p:nvSpPr>
          <p:cNvPr id="4" name="Slide Number Placeholder 3"/>
          <p:cNvSpPr>
            <a:spLocks noGrp="1"/>
          </p:cNvSpPr>
          <p:nvPr>
            <p:ph type="sldNum" sz="quarter" idx="10"/>
          </p:nvPr>
        </p:nvSpPr>
        <p:spPr/>
        <p:txBody>
          <a:bodyPr/>
          <a:lstStyle/>
          <a:p>
            <a:fld id="{B03879B4-2B58-4AAC-85C7-37A261C80051}" type="slidenum">
              <a:rPr lang="en-US" smtClean="0"/>
              <a:t>25</a:t>
            </a:fld>
            <a:endParaRPr lang="en-US"/>
          </a:p>
        </p:txBody>
      </p:sp>
    </p:spTree>
    <p:extLst>
      <p:ext uri="{BB962C8B-B14F-4D97-AF65-F5344CB8AC3E}">
        <p14:creationId xmlns:p14="http://schemas.microsoft.com/office/powerpoint/2010/main" val="3167904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Deaths that involved cocaine based on toxicology report</a:t>
            </a:r>
          </a:p>
        </p:txBody>
      </p:sp>
      <p:sp>
        <p:nvSpPr>
          <p:cNvPr id="4" name="Slide Number Placeholder 3"/>
          <p:cNvSpPr>
            <a:spLocks noGrp="1"/>
          </p:cNvSpPr>
          <p:nvPr>
            <p:ph type="sldNum" sz="quarter" idx="5"/>
          </p:nvPr>
        </p:nvSpPr>
        <p:spPr/>
        <p:txBody>
          <a:bodyPr/>
          <a:lstStyle/>
          <a:p>
            <a:fld id="{ACC109B1-DFD6-4342-9658-4E8C474255E8}" type="slidenum">
              <a:rPr lang="en-US" smtClean="0"/>
              <a:t>26</a:t>
            </a:fld>
            <a:endParaRPr lang="en-US"/>
          </a:p>
        </p:txBody>
      </p:sp>
    </p:spTree>
    <p:extLst>
      <p:ext uri="{BB962C8B-B14F-4D97-AF65-F5344CB8AC3E}">
        <p14:creationId xmlns:p14="http://schemas.microsoft.com/office/powerpoint/2010/main" val="3947025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Urban core has highest rate of cocaine-involved overdose</a:t>
            </a:r>
          </a:p>
          <a:p>
            <a:r>
              <a:rPr lang="en-US"/>
              <a:t>Gaps between community type has been widening over-time</a:t>
            </a:r>
          </a:p>
          <a:p>
            <a:r>
              <a:rPr lang="en-US"/>
              <a:t>Rates not percentages; changes in population accounted for</a:t>
            </a:r>
          </a:p>
        </p:txBody>
      </p:sp>
      <p:sp>
        <p:nvSpPr>
          <p:cNvPr id="4" name="Slide Number Placeholder 3"/>
          <p:cNvSpPr>
            <a:spLocks noGrp="1"/>
          </p:cNvSpPr>
          <p:nvPr>
            <p:ph type="sldNum" sz="quarter" idx="10"/>
          </p:nvPr>
        </p:nvSpPr>
        <p:spPr/>
        <p:txBody>
          <a:bodyPr/>
          <a:lstStyle/>
          <a:p>
            <a:fld id="{10359EAD-081C-496E-ABBE-7340433A4425}" type="slidenum">
              <a:rPr lang="en-US" smtClean="0"/>
              <a:t>27</a:t>
            </a:fld>
            <a:endParaRPr lang="en-US"/>
          </a:p>
        </p:txBody>
      </p:sp>
    </p:spTree>
    <p:extLst>
      <p:ext uri="{BB962C8B-B14F-4D97-AF65-F5344CB8AC3E}">
        <p14:creationId xmlns:p14="http://schemas.microsoft.com/office/powerpoint/2010/main" val="3694872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Minority populations bore the brunt of harm reduction activities during COVID outreach and other COVID-related artifacts which may explain decrease in 2020</a:t>
            </a:r>
          </a:p>
        </p:txBody>
      </p:sp>
      <p:sp>
        <p:nvSpPr>
          <p:cNvPr id="4" name="Slide Number Placeholder 3"/>
          <p:cNvSpPr>
            <a:spLocks noGrp="1"/>
          </p:cNvSpPr>
          <p:nvPr>
            <p:ph type="sldNum" sz="quarter" idx="10"/>
          </p:nvPr>
        </p:nvSpPr>
        <p:spPr/>
        <p:txBody>
          <a:bodyPr/>
          <a:lstStyle/>
          <a:p>
            <a:fld id="{10359EAD-081C-496E-ABBE-7340433A4425}" type="slidenum">
              <a:rPr lang="en-US" smtClean="0"/>
              <a:t>28</a:t>
            </a:fld>
            <a:endParaRPr lang="en-US"/>
          </a:p>
        </p:txBody>
      </p:sp>
    </p:spTree>
    <p:extLst>
      <p:ext uri="{BB962C8B-B14F-4D97-AF65-F5344CB8AC3E}">
        <p14:creationId xmlns:p14="http://schemas.microsoft.com/office/powerpoint/2010/main" val="1844393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29</a:t>
            </a:fld>
            <a:endParaRPr lang="en-US"/>
          </a:p>
        </p:txBody>
      </p:sp>
    </p:spTree>
    <p:extLst>
      <p:ext uri="{BB962C8B-B14F-4D97-AF65-F5344CB8AC3E}">
        <p14:creationId xmlns:p14="http://schemas.microsoft.com/office/powerpoint/2010/main" val="2079254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9D2F1-1195-C37B-19AB-4D75709E0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3B2E6-965B-ED2E-2EE2-1FBB14EFE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C7EFC-470A-22E1-38BD-284A611CB9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FB601C-3793-8E50-18F3-BF4E63C586C4}"/>
              </a:ext>
            </a:extLst>
          </p:cNvPr>
          <p:cNvSpPr>
            <a:spLocks noGrp="1"/>
          </p:cNvSpPr>
          <p:nvPr>
            <p:ph type="sldNum" sz="quarter" idx="5"/>
          </p:nvPr>
        </p:nvSpPr>
        <p:spPr/>
        <p:txBody>
          <a:bodyPr/>
          <a:lstStyle/>
          <a:p>
            <a:fld id="{ACC109B1-DFD6-4342-9658-4E8C474255E8}" type="slidenum">
              <a:rPr lang="en-US" smtClean="0"/>
              <a:t>30</a:t>
            </a:fld>
            <a:endParaRPr lang="en-US"/>
          </a:p>
        </p:txBody>
      </p:sp>
    </p:spTree>
    <p:extLst>
      <p:ext uri="{BB962C8B-B14F-4D97-AF65-F5344CB8AC3E}">
        <p14:creationId xmlns:p14="http://schemas.microsoft.com/office/powerpoint/2010/main" val="80383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2022 CRS shows problem substances of greatest use</a:t>
            </a:r>
          </a:p>
          <a:p>
            <a:r>
              <a:rPr lang="en-US"/>
              <a:t>Weighted percents</a:t>
            </a:r>
          </a:p>
          <a:p>
            <a:endParaRPr lang="en-US"/>
          </a:p>
          <a:p>
            <a:r>
              <a:rPr lang="en-US"/>
              <a:t>Alcohol more concerning as age increases</a:t>
            </a:r>
          </a:p>
          <a:p>
            <a:r>
              <a:rPr lang="en-US"/>
              <a:t>Marijuana/Hashish/THC and vaping sometime tied together for 18-25 year olds</a:t>
            </a:r>
          </a:p>
          <a:p>
            <a:r>
              <a:rPr lang="en-US"/>
              <a:t>Alcohol and prescription drugs tied together for elderly</a:t>
            </a:r>
          </a:p>
        </p:txBody>
      </p:sp>
      <p:sp>
        <p:nvSpPr>
          <p:cNvPr id="4" name="Slide Number Placeholder 3"/>
          <p:cNvSpPr>
            <a:spLocks noGrp="1"/>
          </p:cNvSpPr>
          <p:nvPr>
            <p:ph type="sldNum" sz="quarter" idx="10"/>
          </p:nvPr>
        </p:nvSpPr>
        <p:spPr/>
        <p:txBody>
          <a:bodyPr/>
          <a:lstStyle/>
          <a:p>
            <a:pPr defTabSz="465838">
              <a:defRPr/>
            </a:pPr>
            <a:fld id="{B03879B4-2B58-4AAC-85C7-37A261C80051}" type="slidenum">
              <a:rPr lang="en-US">
                <a:solidFill>
                  <a:prstClr val="black"/>
                </a:solidFill>
                <a:latin typeface="Calibri" panose="020F0502020204030204"/>
              </a:rPr>
              <a:pPr defTabSz="46583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861252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Trend</a:t>
            </a:r>
            <a:r>
              <a:rPr lang="en-US" baseline="0"/>
              <a:t> data from the 2009-2016 NSDUH surveys show that uniformly over time young adults ages 18-25 have the highest rates of non-medical use of prescription drugs compared to adolescents ages 12-17 and adults 26 and older.  While the rates of NMUPD appear relatively unchanged in the youth population, the rates of prescription misuse appeared to decline among young adults (11.1% in 2009-2010 to 7.18% in 2015-2016)</a:t>
            </a:r>
          </a:p>
          <a:p>
            <a:endParaRPr lang="en-US" baseline="0"/>
          </a:p>
          <a:p>
            <a:r>
              <a:rPr lang="en-US" baseline="0"/>
              <a:t>Opioid and non-opioid pain relievers prescribed by a doctor but not used under their direction. This does not include over the counter pain relievers.</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*State estimates for these years are no longer available due to methodological concerns with combining 2019 and 2020 data. </a:t>
            </a:r>
            <a:endParaRPr lang="en-US"/>
          </a:p>
          <a:p>
            <a:endParaRPr lang="en-US"/>
          </a:p>
        </p:txBody>
      </p:sp>
      <p:sp>
        <p:nvSpPr>
          <p:cNvPr id="4" name="Slide Number Placeholder 3"/>
          <p:cNvSpPr>
            <a:spLocks noGrp="1"/>
          </p:cNvSpPr>
          <p:nvPr>
            <p:ph type="sldNum" sz="quarter" idx="10"/>
          </p:nvPr>
        </p:nvSpPr>
        <p:spPr/>
        <p:txBody>
          <a:bodyPr/>
          <a:lstStyle/>
          <a:p>
            <a:fld id="{B03879B4-2B58-4AAC-85C7-37A261C80051}" type="slidenum">
              <a:rPr lang="en-US" smtClean="0"/>
              <a:t>31</a:t>
            </a:fld>
            <a:endParaRPr lang="en-US"/>
          </a:p>
        </p:txBody>
      </p:sp>
    </p:spTree>
    <p:extLst>
      <p:ext uri="{BB962C8B-B14F-4D97-AF65-F5344CB8AC3E}">
        <p14:creationId xmlns:p14="http://schemas.microsoft.com/office/powerpoint/2010/main" val="2588495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Relatively stable in CT</a:t>
            </a:r>
          </a:p>
          <a:p>
            <a:r>
              <a:rPr lang="en-US"/>
              <a:t>Nationally generally shows a decreasing trend</a:t>
            </a:r>
          </a:p>
          <a:p>
            <a:r>
              <a:rPr lang="en-US"/>
              <a:t>CT is lower than US</a:t>
            </a:r>
          </a:p>
        </p:txBody>
      </p:sp>
      <p:sp>
        <p:nvSpPr>
          <p:cNvPr id="4" name="Slide Number Placeholder 3"/>
          <p:cNvSpPr>
            <a:spLocks noGrp="1"/>
          </p:cNvSpPr>
          <p:nvPr>
            <p:ph type="sldNum" sz="quarter" idx="10"/>
          </p:nvPr>
        </p:nvSpPr>
        <p:spPr/>
        <p:txBody>
          <a:bodyPr/>
          <a:lstStyle/>
          <a:p>
            <a:pPr defTabSz="475730">
              <a:defRPr/>
            </a:pPr>
            <a:fld id="{B03879B4-2B58-4AAC-85C7-37A261C80051}" type="slidenum">
              <a:rPr lang="en-US">
                <a:solidFill>
                  <a:prstClr val="black"/>
                </a:solidFill>
              </a:rPr>
              <a:pPr defTabSz="475730">
                <a:defRPr/>
              </a:pPr>
              <a:t>32</a:t>
            </a:fld>
            <a:endParaRPr lang="en-US">
              <a:solidFill>
                <a:prstClr val="black"/>
              </a:solidFill>
            </a:endParaRPr>
          </a:p>
        </p:txBody>
      </p:sp>
    </p:spTree>
    <p:extLst>
      <p:ext uri="{BB962C8B-B14F-4D97-AF65-F5344CB8AC3E}">
        <p14:creationId xmlns:p14="http://schemas.microsoft.com/office/powerpoint/2010/main" val="1977483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879B4-2B58-4AAC-85C7-37A261C80051}" type="slidenum">
              <a:rPr lang="en-US" smtClean="0"/>
              <a:t>33</a:t>
            </a:fld>
            <a:endParaRPr lang="en-US"/>
          </a:p>
        </p:txBody>
      </p:sp>
    </p:spTree>
    <p:extLst>
      <p:ext uri="{BB962C8B-B14F-4D97-AF65-F5344CB8AC3E}">
        <p14:creationId xmlns:p14="http://schemas.microsoft.com/office/powerpoint/2010/main" val="1052619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34</a:t>
            </a:fld>
            <a:endParaRPr lang="en-US"/>
          </a:p>
        </p:txBody>
      </p:sp>
    </p:spTree>
    <p:extLst>
      <p:ext uri="{BB962C8B-B14F-4D97-AF65-F5344CB8AC3E}">
        <p14:creationId xmlns:p14="http://schemas.microsoft.com/office/powerpoint/2010/main" val="171442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8CB6A-9083-ED56-5077-5A361E4DD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E7899-86CF-FE75-181D-7E74D0117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50FBB-1204-BB1D-EDFB-A77BD42609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37C08A-2EB7-065D-36F4-482C526B138A}"/>
              </a:ext>
            </a:extLst>
          </p:cNvPr>
          <p:cNvSpPr>
            <a:spLocks noGrp="1"/>
          </p:cNvSpPr>
          <p:nvPr>
            <p:ph type="sldNum" sz="quarter" idx="5"/>
          </p:nvPr>
        </p:nvSpPr>
        <p:spPr/>
        <p:txBody>
          <a:bodyPr/>
          <a:lstStyle/>
          <a:p>
            <a:fld id="{ACC109B1-DFD6-4342-9658-4E8C474255E8}" type="slidenum">
              <a:rPr lang="en-US" smtClean="0"/>
              <a:t>35</a:t>
            </a:fld>
            <a:endParaRPr lang="en-US"/>
          </a:p>
        </p:txBody>
      </p:sp>
    </p:spTree>
    <p:extLst>
      <p:ext uri="{BB962C8B-B14F-4D97-AF65-F5344CB8AC3E}">
        <p14:creationId xmlns:p14="http://schemas.microsoft.com/office/powerpoint/2010/main" val="2280630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Scale only goes to 2%</a:t>
            </a:r>
          </a:p>
          <a:p>
            <a:endParaRPr lang="en-US"/>
          </a:p>
          <a:p>
            <a:r>
              <a:rPr lang="en-US"/>
              <a:t>CT has higher rates than US in previous years but is more similar now</a:t>
            </a:r>
          </a:p>
        </p:txBody>
      </p:sp>
      <p:sp>
        <p:nvSpPr>
          <p:cNvPr id="4" name="Slide Number Placeholder 3"/>
          <p:cNvSpPr>
            <a:spLocks noGrp="1"/>
          </p:cNvSpPr>
          <p:nvPr>
            <p:ph type="sldNum" sz="quarter" idx="5"/>
          </p:nvPr>
        </p:nvSpPr>
        <p:spPr/>
        <p:txBody>
          <a:bodyPr/>
          <a:lstStyle/>
          <a:p>
            <a:fld id="{ACC109B1-DFD6-4342-9658-4E8C474255E8}" type="slidenum">
              <a:rPr lang="en-US" smtClean="0"/>
              <a:t>36</a:t>
            </a:fld>
            <a:endParaRPr lang="en-US"/>
          </a:p>
        </p:txBody>
      </p:sp>
    </p:spTree>
    <p:extLst>
      <p:ext uri="{BB962C8B-B14F-4D97-AF65-F5344CB8AC3E}">
        <p14:creationId xmlns:p14="http://schemas.microsoft.com/office/powerpoint/2010/main" val="2714913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1A7C3-0FC2-06C0-1738-705906239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D502D-0D3E-192E-F9AC-7BB2461A5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94B26-AEB0-8585-F646-DD914F1102D7}"/>
              </a:ext>
            </a:extLst>
          </p:cNvPr>
          <p:cNvSpPr>
            <a:spLocks noGrp="1"/>
          </p:cNvSpPr>
          <p:nvPr>
            <p:ph type="body" idx="1"/>
          </p:nvPr>
        </p:nvSpPr>
        <p:spPr/>
        <p:txBody>
          <a:bodyPr/>
          <a:lstStyle/>
          <a:p>
            <a:r>
              <a:rPr lang="en-US"/>
              <a:t>ED visits increased </a:t>
            </a:r>
          </a:p>
          <a:p>
            <a:r>
              <a:rPr lang="en-US"/>
              <a:t>Hospital Admissions stayed the same</a:t>
            </a:r>
          </a:p>
        </p:txBody>
      </p:sp>
      <p:sp>
        <p:nvSpPr>
          <p:cNvPr id="4" name="Slide Number Placeholder 3">
            <a:extLst>
              <a:ext uri="{FF2B5EF4-FFF2-40B4-BE49-F238E27FC236}">
                <a16:creationId xmlns:a16="http://schemas.microsoft.com/office/drawing/2014/main" id="{0DF36252-9B04-4109-CED4-A06B27F557F1}"/>
              </a:ext>
            </a:extLst>
          </p:cNvPr>
          <p:cNvSpPr>
            <a:spLocks noGrp="1"/>
          </p:cNvSpPr>
          <p:nvPr>
            <p:ph type="sldNum" sz="quarter" idx="5"/>
          </p:nvPr>
        </p:nvSpPr>
        <p:spPr/>
        <p:txBody>
          <a:bodyPr/>
          <a:lstStyle/>
          <a:p>
            <a:fld id="{ACC109B1-DFD6-4342-9658-4E8C474255E8}" type="slidenum">
              <a:rPr lang="en-US" smtClean="0"/>
              <a:t>37</a:t>
            </a:fld>
            <a:endParaRPr lang="en-US"/>
          </a:p>
        </p:txBody>
      </p:sp>
    </p:spTree>
    <p:extLst>
      <p:ext uri="{BB962C8B-B14F-4D97-AF65-F5344CB8AC3E}">
        <p14:creationId xmlns:p14="http://schemas.microsoft.com/office/powerpoint/2010/main" val="179633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Mean number of substances involved in overdoses in 2012= 1.6 compared to 2.3 in 2018</a:t>
            </a:r>
          </a:p>
          <a:p>
            <a:r>
              <a:rPr lang="en-US"/>
              <a:t>(includes alcohol, fentanyl, heroin, cocaine, any benzodiazepine, prescription opioids (counted individually), methamphetamine, methadone)</a:t>
            </a:r>
          </a:p>
          <a:p>
            <a:endParaRPr lang="en-US"/>
          </a:p>
          <a:p>
            <a:r>
              <a:rPr lang="en-US"/>
              <a:t>Due</a:t>
            </a:r>
            <a:r>
              <a:rPr lang="en-US" baseline="0"/>
              <a:t> to the way data was reported, fentanyl analogues were not included separately from fentanyl, and thus these counts represent underestimates, since decedents may have positive toxicology for 1 or more fentanyl analogue. Also, decedents may have had &gt;1 benzodiazepine, and these were not able to be counted individually.</a:t>
            </a:r>
            <a:endParaRPr lang="en-US"/>
          </a:p>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38</a:t>
            </a:fld>
            <a:endParaRPr lang="en-US"/>
          </a:p>
        </p:txBody>
      </p:sp>
    </p:spTree>
    <p:extLst>
      <p:ext uri="{BB962C8B-B14F-4D97-AF65-F5344CB8AC3E}">
        <p14:creationId xmlns:p14="http://schemas.microsoft.com/office/powerpoint/2010/main" val="1458177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E320-D56B-171A-A318-66A604257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EB61D-6E1D-7F66-D1A7-ECC434346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22199-B959-3656-5DFF-2DAB2D9015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14% of the 1253 fentanyl-involved overdose deaths involved only fentanyl and no other substance.</a:t>
            </a:r>
          </a:p>
          <a:p>
            <a:endParaRPr lang="en-US"/>
          </a:p>
        </p:txBody>
      </p:sp>
      <p:sp>
        <p:nvSpPr>
          <p:cNvPr id="4" name="Slide Number Placeholder 3">
            <a:extLst>
              <a:ext uri="{FF2B5EF4-FFF2-40B4-BE49-F238E27FC236}">
                <a16:creationId xmlns:a16="http://schemas.microsoft.com/office/drawing/2014/main" id="{C6705BA6-A1EB-3A98-B49B-1D2B3A0B6D8D}"/>
              </a:ext>
            </a:extLst>
          </p:cNvPr>
          <p:cNvSpPr>
            <a:spLocks noGrp="1"/>
          </p:cNvSpPr>
          <p:nvPr>
            <p:ph type="sldNum" sz="quarter" idx="5"/>
          </p:nvPr>
        </p:nvSpPr>
        <p:spPr/>
        <p:txBody>
          <a:bodyPr/>
          <a:lstStyle/>
          <a:p>
            <a:fld id="{ACC109B1-DFD6-4342-9658-4E8C474255E8}" type="slidenum">
              <a:rPr lang="en-US" smtClean="0"/>
              <a:t>39</a:t>
            </a:fld>
            <a:endParaRPr lang="en-US"/>
          </a:p>
        </p:txBody>
      </p:sp>
    </p:spTree>
    <p:extLst>
      <p:ext uri="{BB962C8B-B14F-4D97-AF65-F5344CB8AC3E}">
        <p14:creationId xmlns:p14="http://schemas.microsoft.com/office/powerpoint/2010/main" val="3458689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6">
              <a:defRPr/>
            </a:pPr>
            <a:r>
              <a:rPr lang="en-US"/>
              <a:t>In</a:t>
            </a:r>
            <a:r>
              <a:rPr lang="en-US" baseline="0"/>
              <a:t> the US in 2017, 68% of all overdose deaths involved opioids, compared to 92% and 93% of overdoses in CT in 2017 and 2018, respectively</a:t>
            </a:r>
          </a:p>
          <a:p>
            <a:pPr defTabSz="931676">
              <a:defRPr/>
            </a:pPr>
            <a:endParaRPr lang="en-US" baseline="0"/>
          </a:p>
          <a:p>
            <a:pPr defTabSz="931676">
              <a:defRPr/>
            </a:pPr>
            <a:r>
              <a:rPr lang="en-US" baseline="0"/>
              <a:t>Mortality is increasing for the middle age groups but is relatively stable for youngest and oldest.</a:t>
            </a:r>
            <a:endParaRPr lang="en-US"/>
          </a:p>
          <a:p>
            <a:endParaRPr lang="en-US"/>
          </a:p>
        </p:txBody>
      </p:sp>
      <p:sp>
        <p:nvSpPr>
          <p:cNvPr id="4" name="Slide Number Placeholder 3"/>
          <p:cNvSpPr>
            <a:spLocks noGrp="1"/>
          </p:cNvSpPr>
          <p:nvPr>
            <p:ph type="sldNum" sz="quarter" idx="10"/>
          </p:nvPr>
        </p:nvSpPr>
        <p:spPr/>
        <p:txBody>
          <a:bodyPr/>
          <a:lstStyle/>
          <a:p>
            <a:fld id="{10359EAD-081C-496E-ABBE-7340433A4425}" type="slidenum">
              <a:rPr lang="en-US" smtClean="0"/>
              <a:t>40</a:t>
            </a:fld>
            <a:endParaRPr lang="en-US"/>
          </a:p>
        </p:txBody>
      </p:sp>
    </p:spTree>
    <p:extLst>
      <p:ext uri="{BB962C8B-B14F-4D97-AF65-F5344CB8AC3E}">
        <p14:creationId xmlns:p14="http://schemas.microsoft.com/office/powerpoint/2010/main" val="328908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5</a:t>
            </a:fld>
            <a:endParaRPr lang="en-US"/>
          </a:p>
        </p:txBody>
      </p:sp>
    </p:spTree>
    <p:extLst>
      <p:ext uri="{BB962C8B-B14F-4D97-AF65-F5344CB8AC3E}">
        <p14:creationId xmlns:p14="http://schemas.microsoft.com/office/powerpoint/2010/main" val="3011336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359EAD-081C-496E-ABBE-7340433A4425}" type="slidenum">
              <a:rPr lang="en-US" smtClean="0"/>
              <a:t>41</a:t>
            </a:fld>
            <a:endParaRPr lang="en-US"/>
          </a:p>
        </p:txBody>
      </p:sp>
    </p:spTree>
    <p:extLst>
      <p:ext uri="{BB962C8B-B14F-4D97-AF65-F5344CB8AC3E}">
        <p14:creationId xmlns:p14="http://schemas.microsoft.com/office/powerpoint/2010/main" val="3694872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359EAD-081C-496E-ABBE-7340433A4425}" type="slidenum">
              <a:rPr lang="en-US" smtClean="0"/>
              <a:t>42</a:t>
            </a:fld>
            <a:endParaRPr lang="en-US"/>
          </a:p>
        </p:txBody>
      </p:sp>
    </p:spTree>
    <p:extLst>
      <p:ext uri="{BB962C8B-B14F-4D97-AF65-F5344CB8AC3E}">
        <p14:creationId xmlns:p14="http://schemas.microsoft.com/office/powerpoint/2010/main" val="2688876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43</a:t>
            </a:fld>
            <a:endParaRPr lang="en-US"/>
          </a:p>
        </p:txBody>
      </p:sp>
    </p:spTree>
    <p:extLst>
      <p:ext uri="{BB962C8B-B14F-4D97-AF65-F5344CB8AC3E}">
        <p14:creationId xmlns:p14="http://schemas.microsoft.com/office/powerpoint/2010/main" val="128950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44</a:t>
            </a:fld>
            <a:endParaRPr lang="en-US"/>
          </a:p>
        </p:txBody>
      </p:sp>
    </p:spTree>
    <p:extLst>
      <p:ext uri="{BB962C8B-B14F-4D97-AF65-F5344CB8AC3E}">
        <p14:creationId xmlns:p14="http://schemas.microsoft.com/office/powerpoint/2010/main" val="4045112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45</a:t>
            </a:fld>
            <a:endParaRPr lang="en-US"/>
          </a:p>
        </p:txBody>
      </p:sp>
    </p:spTree>
    <p:extLst>
      <p:ext uri="{BB962C8B-B14F-4D97-AF65-F5344CB8AC3E}">
        <p14:creationId xmlns:p14="http://schemas.microsoft.com/office/powerpoint/2010/main" val="1424266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3E459-6D64-327C-AC47-0B3292CAF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51C3F-AEF5-7399-3BFC-3C929A23B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A2F77-AF23-764D-B768-5BB254E3EE38}"/>
              </a:ext>
            </a:extLst>
          </p:cNvPr>
          <p:cNvSpPr>
            <a:spLocks noGrp="1"/>
          </p:cNvSpPr>
          <p:nvPr>
            <p:ph type="body" idx="1"/>
          </p:nvPr>
        </p:nvSpPr>
        <p:spPr/>
        <p:txBody>
          <a:bodyPr/>
          <a:lstStyle/>
          <a:p>
            <a:r>
              <a:rPr lang="en-US"/>
              <a:t>All of the 125 heroin-involved overdose deaths in 2022 at least one other drug besides heroin. </a:t>
            </a:r>
          </a:p>
        </p:txBody>
      </p:sp>
      <p:sp>
        <p:nvSpPr>
          <p:cNvPr id="4" name="Slide Number Placeholder 3">
            <a:extLst>
              <a:ext uri="{FF2B5EF4-FFF2-40B4-BE49-F238E27FC236}">
                <a16:creationId xmlns:a16="http://schemas.microsoft.com/office/drawing/2014/main" id="{F0545BDB-5805-F260-D720-A54B1A79D9A6}"/>
              </a:ext>
            </a:extLst>
          </p:cNvPr>
          <p:cNvSpPr>
            <a:spLocks noGrp="1"/>
          </p:cNvSpPr>
          <p:nvPr>
            <p:ph type="sldNum" sz="quarter" idx="5"/>
          </p:nvPr>
        </p:nvSpPr>
        <p:spPr/>
        <p:txBody>
          <a:bodyPr/>
          <a:lstStyle/>
          <a:p>
            <a:fld id="{ACC109B1-DFD6-4342-9658-4E8C474255E8}" type="slidenum">
              <a:rPr lang="en-US" smtClean="0"/>
              <a:t>48</a:t>
            </a:fld>
            <a:endParaRPr lang="en-US"/>
          </a:p>
        </p:txBody>
      </p:sp>
    </p:spTree>
    <p:extLst>
      <p:ext uri="{BB962C8B-B14F-4D97-AF65-F5344CB8AC3E}">
        <p14:creationId xmlns:p14="http://schemas.microsoft.com/office/powerpoint/2010/main" val="1068971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B1533-8F5A-45B2-259C-05D209BCA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C1CDC-BBAE-42F2-BBF5-74F5A7CA0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8D8E3-2BB9-23DE-AC76-14C385051C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7% of the 112 prescription opioid-involved overdose deaths involved only prescription opioids (NOTE: could involve multiple prescription opioids but no other substances)</a:t>
            </a:r>
          </a:p>
          <a:p>
            <a:endParaRPr lang="en-US"/>
          </a:p>
          <a:p>
            <a:r>
              <a:rPr lang="en-US"/>
              <a:t>112 CT overdose deaths involved prescription opioids</a:t>
            </a:r>
          </a:p>
        </p:txBody>
      </p:sp>
      <p:sp>
        <p:nvSpPr>
          <p:cNvPr id="4" name="Slide Number Placeholder 3">
            <a:extLst>
              <a:ext uri="{FF2B5EF4-FFF2-40B4-BE49-F238E27FC236}">
                <a16:creationId xmlns:a16="http://schemas.microsoft.com/office/drawing/2014/main" id="{850E1EA3-E718-6273-3D7E-A561B62436BD}"/>
              </a:ext>
            </a:extLst>
          </p:cNvPr>
          <p:cNvSpPr>
            <a:spLocks noGrp="1"/>
          </p:cNvSpPr>
          <p:nvPr>
            <p:ph type="sldNum" sz="quarter" idx="5"/>
          </p:nvPr>
        </p:nvSpPr>
        <p:spPr/>
        <p:txBody>
          <a:bodyPr/>
          <a:lstStyle/>
          <a:p>
            <a:fld id="{ACC109B1-DFD6-4342-9658-4E8C474255E8}" type="slidenum">
              <a:rPr lang="en-US" smtClean="0"/>
              <a:t>49</a:t>
            </a:fld>
            <a:endParaRPr lang="en-US"/>
          </a:p>
        </p:txBody>
      </p:sp>
    </p:spTree>
    <p:extLst>
      <p:ext uri="{BB962C8B-B14F-4D97-AF65-F5344CB8AC3E}">
        <p14:creationId xmlns:p14="http://schemas.microsoft.com/office/powerpoint/2010/main" val="1377956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7C04B-F268-008D-63A0-00DA7E301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40D0E-96A0-92DC-B9F4-52EABB0E6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4356D-D68D-34D7-F360-847BD09FA5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BA3447-626E-8A43-BB8A-F4ECEBC2CAC8}"/>
              </a:ext>
            </a:extLst>
          </p:cNvPr>
          <p:cNvSpPr>
            <a:spLocks noGrp="1"/>
          </p:cNvSpPr>
          <p:nvPr>
            <p:ph type="sldNum" sz="quarter" idx="5"/>
          </p:nvPr>
        </p:nvSpPr>
        <p:spPr/>
        <p:txBody>
          <a:bodyPr/>
          <a:lstStyle/>
          <a:p>
            <a:fld id="{ACC109B1-DFD6-4342-9658-4E8C474255E8}" type="slidenum">
              <a:rPr lang="en-US" smtClean="0"/>
              <a:t>50</a:t>
            </a:fld>
            <a:endParaRPr lang="en-US"/>
          </a:p>
        </p:txBody>
      </p:sp>
    </p:spTree>
    <p:extLst>
      <p:ext uri="{BB962C8B-B14F-4D97-AF65-F5344CB8AC3E}">
        <p14:creationId xmlns:p14="http://schemas.microsoft.com/office/powerpoint/2010/main" val="5154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5BC2-2BCE-C4FB-B53B-DDE24AB5C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3045D-DF33-418E-DA34-5ED86E552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FB3D7-BF55-68D9-5125-32D736B149F5}"/>
              </a:ext>
            </a:extLst>
          </p:cNvPr>
          <p:cNvSpPr>
            <a:spLocks noGrp="1"/>
          </p:cNvSpPr>
          <p:nvPr>
            <p:ph type="body" idx="1"/>
          </p:nvPr>
        </p:nvSpPr>
        <p:spPr/>
        <p:txBody>
          <a:bodyPr/>
          <a:lstStyle/>
          <a:p>
            <a:r>
              <a:rPr lang="en-US"/>
              <a:t>ED visits increased </a:t>
            </a:r>
          </a:p>
          <a:p>
            <a:r>
              <a:rPr lang="en-US"/>
              <a:t>Hospital Admissions stayed the same</a:t>
            </a:r>
          </a:p>
        </p:txBody>
      </p:sp>
      <p:sp>
        <p:nvSpPr>
          <p:cNvPr id="4" name="Slide Number Placeholder 3">
            <a:extLst>
              <a:ext uri="{FF2B5EF4-FFF2-40B4-BE49-F238E27FC236}">
                <a16:creationId xmlns:a16="http://schemas.microsoft.com/office/drawing/2014/main" id="{EBF17BCF-7348-A0E7-9CDA-C736433E3A4F}"/>
              </a:ext>
            </a:extLst>
          </p:cNvPr>
          <p:cNvSpPr>
            <a:spLocks noGrp="1"/>
          </p:cNvSpPr>
          <p:nvPr>
            <p:ph type="sldNum" sz="quarter" idx="5"/>
          </p:nvPr>
        </p:nvSpPr>
        <p:spPr/>
        <p:txBody>
          <a:bodyPr/>
          <a:lstStyle/>
          <a:p>
            <a:fld id="{ACC109B1-DFD6-4342-9658-4E8C474255E8}" type="slidenum">
              <a:rPr lang="en-US" smtClean="0"/>
              <a:t>51</a:t>
            </a:fld>
            <a:endParaRPr lang="en-US"/>
          </a:p>
        </p:txBody>
      </p:sp>
    </p:spTree>
    <p:extLst>
      <p:ext uri="{BB962C8B-B14F-4D97-AF65-F5344CB8AC3E}">
        <p14:creationId xmlns:p14="http://schemas.microsoft.com/office/powerpoint/2010/main" val="138208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5677-112C-DD42-DFDC-4D831B066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0525D-4115-EF5F-13E0-79F89A247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6D42D-8429-38A8-448A-9A858627BA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BFE55D-FDDB-85F9-3C14-3D8135380246}"/>
              </a:ext>
            </a:extLst>
          </p:cNvPr>
          <p:cNvSpPr>
            <a:spLocks noGrp="1"/>
          </p:cNvSpPr>
          <p:nvPr>
            <p:ph type="sldNum" sz="quarter" idx="5"/>
          </p:nvPr>
        </p:nvSpPr>
        <p:spPr/>
        <p:txBody>
          <a:bodyPr/>
          <a:lstStyle/>
          <a:p>
            <a:fld id="{ACC109B1-DFD6-4342-9658-4E8C474255E8}" type="slidenum">
              <a:rPr lang="en-US" smtClean="0"/>
              <a:t>53</a:t>
            </a:fld>
            <a:endParaRPr lang="en-US"/>
          </a:p>
        </p:txBody>
      </p:sp>
    </p:spTree>
    <p:extLst>
      <p:ext uri="{BB962C8B-B14F-4D97-AF65-F5344CB8AC3E}">
        <p14:creationId xmlns:p14="http://schemas.microsoft.com/office/powerpoint/2010/main" val="41960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A4A4A"/>
                </a:solidFill>
                <a:effectLst/>
                <a:latin typeface="Source Sans Pro Web"/>
              </a:rPr>
              <a:t>*State estimates for these years are no longer available due to methodological concerns with combining 2019 and 2020 data. 14-15: changes in drinking definition for female 19-20: methodological concerns of survey administration; mix of definition </a:t>
            </a:r>
          </a:p>
          <a:p>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Definition change prior to 2015 which is why the trend data does not go back further than that</a:t>
            </a:r>
          </a:p>
          <a:p>
            <a:r>
              <a:rPr lang="en-US" b="0" i="0">
                <a:solidFill>
                  <a:srgbClr val="4A4A4A"/>
                </a:solidFill>
                <a:effectLst/>
                <a:latin typeface="Source Sans Pro Web"/>
              </a:rPr>
              <a:t>The dash line signifies a gap in data; is not a trend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2021-22 data may be impacted by COVID; response rates seem to be lower</a:t>
            </a:r>
          </a:p>
          <a:p>
            <a:endParaRPr lang="en-US" b="0" i="0">
              <a:solidFill>
                <a:srgbClr val="4A4A4A"/>
              </a:solidFill>
              <a:effectLst/>
              <a:latin typeface="Source Sans Pro Web"/>
            </a:endParaRPr>
          </a:p>
          <a:p>
            <a:r>
              <a:rPr lang="en-US" b="0" i="0">
                <a:solidFill>
                  <a:srgbClr val="4A4A4A"/>
                </a:solidFill>
                <a:effectLst/>
                <a:latin typeface="Source Sans Pro Web"/>
              </a:rPr>
              <a:t>Overall alcohol use is decreasing for youth population</a:t>
            </a:r>
          </a:p>
          <a:p>
            <a:endParaRPr lang="en-US" b="0" i="0">
              <a:solidFill>
                <a:srgbClr val="4A4A4A"/>
              </a:solidFill>
              <a:effectLst/>
              <a:latin typeface="Source Sans Pro Web"/>
            </a:endParaRPr>
          </a:p>
          <a:p>
            <a:r>
              <a:rPr lang="en-US" b="0" i="0">
                <a:solidFill>
                  <a:srgbClr val="4A4A4A"/>
                </a:solidFill>
                <a:effectLst/>
                <a:latin typeface="Source Sans Pro Web"/>
              </a:rPr>
              <a:t>SAMHSA Statement for 2019-2020 NSDUH data:</a:t>
            </a:r>
          </a:p>
          <a:p>
            <a:pPr algn="l"/>
            <a:r>
              <a:rPr lang="en-US" b="0" i="0">
                <a:solidFill>
                  <a:srgbClr val="4A4A4A"/>
                </a:solidFill>
                <a:effectLst/>
                <a:latin typeface="Source Sans Pro Web"/>
              </a:rPr>
              <a:t>State estimates for these years are no longer available due to methodological concerns with combining 2019 and 2020 data. We apologize for any inconvenience or confusion this may cause.</a:t>
            </a:r>
          </a:p>
          <a:p>
            <a:pPr algn="l"/>
            <a:r>
              <a:rPr lang="en-US" b="0" i="0">
                <a:solidFill>
                  <a:srgbClr val="4A4A4A"/>
                </a:solidFill>
                <a:effectLst/>
                <a:latin typeface="Source Sans Pro Web"/>
              </a:rPr>
              <a:t>To protect the safety of field staff and survey participants during the COVID-19 pandemic, SAMHSA decided to suspend in-person NSDUH data collection on March 16, 2020. To reduce the impact of the COVID-19 pandemic on NSDUH data, SAMHSA approved the addition of web-based data collection, and in Quarter 4 of 2020 (i.e., October to December), it became the primary forms of NSDUH data collection. Conventional in-person data collection was carried out wherever it was considered safe to do so based on county- and state-level COVID-19 metrics; however, in the fourth quarter of 2020, most respondents answered the survey via the web. Because of the various demographic groups participating in the survey, and the fact that individuals approach the questions differently depending on the context of the question, it is known that people may respond to the survey differently while taking it in-person versus online. Thus, introducing what is called a mode effect.</a:t>
            </a:r>
          </a:p>
          <a:p>
            <a:pPr algn="l"/>
            <a:r>
              <a:rPr lang="en-US" b="0" i="0">
                <a:solidFill>
                  <a:srgbClr val="4A4A4A"/>
                </a:solidFill>
                <a:effectLst/>
                <a:latin typeface="Source Sans Pro Web"/>
              </a:rPr>
              <a:t>The potential for a mode effect to affect comparisons and trends between 2019 and 2020 was known when the state estimates were published. However, the initial assumption was that the mode effect was similar for different groups of people, so calculating the average across 2019-2020 would produce statistically valid results. Further analyses that included data from the 2021 NSDUH has shown that this assumption cannot be made. Because of these analyses, along with concerns about the rapid societal changes in 2020, it was determined that averages across the two years maybe misleading. Therefore, as explained above, the state estimates for 2019-2020 are no longer provided.</a:t>
            </a:r>
          </a:p>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6</a:t>
            </a:fld>
            <a:endParaRPr lang="en-US"/>
          </a:p>
        </p:txBody>
      </p:sp>
    </p:spTree>
    <p:extLst>
      <p:ext uri="{BB962C8B-B14F-4D97-AF65-F5344CB8AC3E}">
        <p14:creationId xmlns:p14="http://schemas.microsoft.com/office/powerpoint/2010/main" val="367386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A4A4A"/>
                </a:solidFill>
                <a:effectLst/>
                <a:latin typeface="Source Sans Pro Web"/>
              </a:rPr>
              <a:t>*State estimates for these years are no longer available due to methodological concerns with combining 2019 and 2020 data. 14-15: changes in drinking definition for female 19-20: methodological concerns of survey administration; mix of definition </a:t>
            </a:r>
          </a:p>
          <a:p>
            <a:endParaRPr lang="en-US" b="0" i="0">
              <a:solidFill>
                <a:srgbClr val="4A4A4A"/>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A4A"/>
                </a:solidFill>
                <a:effectLst/>
                <a:latin typeface="Source Sans Pro Web"/>
              </a:rPr>
              <a:t>The dash line signifies a gap in data; is not a trend line</a:t>
            </a:r>
          </a:p>
          <a:p>
            <a:r>
              <a:rPr lang="en-US" b="0" i="0">
                <a:solidFill>
                  <a:srgbClr val="4A4A4A"/>
                </a:solidFill>
                <a:effectLst/>
                <a:latin typeface="Source Sans Pro Web"/>
              </a:rPr>
              <a:t>2021-22 data may be impacted by COVID; response rates seem to be lower; results should be interpreted with caution</a:t>
            </a:r>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7</a:t>
            </a:fld>
            <a:endParaRPr lang="en-US"/>
          </a:p>
        </p:txBody>
      </p:sp>
    </p:spTree>
    <p:extLst>
      <p:ext uri="{BB962C8B-B14F-4D97-AF65-F5344CB8AC3E}">
        <p14:creationId xmlns:p14="http://schemas.microsoft.com/office/powerpoint/2010/main" val="246921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YRBS trend</a:t>
            </a:r>
            <a:r>
              <a:rPr lang="en-US" baseline="0"/>
              <a:t> data for the same period of time validates the results of the NSDUH trends; whether a household personal interview or an in-school group administration, both data sets show the decrease in underage drinking.  Downward trends in CT also mirror a downward trend at the national level for the same time period.</a:t>
            </a:r>
          </a:p>
          <a:p>
            <a:endParaRPr lang="en-US" baseline="0"/>
          </a:p>
          <a:p>
            <a:r>
              <a:rPr lang="en-US" baseline="0"/>
              <a:t>The comparison of the YRBS and NSDUH data, however, indicate that the method of data collection do impact the level of reporting, with anonymous, group-based administration resulting in approximately twice the prevalence of reported alcohol use among adolescents.  It should be further noted that the NSDUH includes a broader age group (12-17) than the YRBS which primarily includes 14-17 year old high school students.  It is likely that the NSDUH underreports that actual prevalence of substance use behavior.  </a:t>
            </a:r>
          </a:p>
          <a:p>
            <a:endParaRPr lang="en-US" baseline="0"/>
          </a:p>
          <a:p>
            <a:r>
              <a:rPr lang="en-US" baseline="0"/>
              <a:t>The 2021 CT School Health Survey prevalence estimates and trends have likely been impacted by some significant factors unique to the 2021 CSHS administration.  </a:t>
            </a:r>
          </a:p>
          <a:p>
            <a:pPr marL="228600" indent="-228600">
              <a:buAutoNum type="arabicParenR"/>
            </a:pPr>
            <a:r>
              <a:rPr lang="en-US" baseline="0"/>
              <a:t>The CSHS has always been administered in the Spring semester of the school year.  Due to COVID-19 impact on in-person learning, the CDC allowed for the survey to be delayed to the fall semester later in 2021. From other states experiences, it has been found that risk behaviors tend to be lower in the fall semester compared to the spring. </a:t>
            </a:r>
          </a:p>
          <a:p>
            <a:pPr marL="228600" indent="-228600">
              <a:buAutoNum type="arabicParenR"/>
            </a:pPr>
            <a:r>
              <a:rPr lang="en-US" baseline="0"/>
              <a:t>Some questions on the CSHS ask students about their behavior in the prior 12 months. In the fall of 2021 that time period would have included when COVID-19 precautions limited opportunities for social interaction both at school and extracurricular. </a:t>
            </a:r>
          </a:p>
          <a:p>
            <a:pPr marL="228600" indent="-228600">
              <a:buAutoNum type="arabicParenR"/>
            </a:pPr>
            <a:r>
              <a:rPr lang="en-US" baseline="0"/>
              <a:t>While non-response bias analysis indicated that 2021 CSHS data was representative, the overall sample size has reduced the ability to provide prevalence estimates by subgroups for certain indicators. Estimates with Coefficient of Variation (CV) higher than 30 or denominator less than N=30 have been suppressed. </a:t>
            </a:r>
          </a:p>
          <a:p>
            <a:endParaRPr lang="en-US" baseline="0"/>
          </a:p>
          <a:p>
            <a:r>
              <a:rPr lang="en-US" baseline="0"/>
              <a:t>Focus of federal funding on underage drinking may contribute to state and national decreases in underage drinking. </a:t>
            </a:r>
          </a:p>
          <a:p>
            <a:endParaRPr lang="en-US" baseline="0"/>
          </a:p>
          <a:p>
            <a:endParaRPr lang="en-US"/>
          </a:p>
        </p:txBody>
      </p:sp>
      <p:sp>
        <p:nvSpPr>
          <p:cNvPr id="4" name="Slide Number Placeholder 3"/>
          <p:cNvSpPr>
            <a:spLocks noGrp="1"/>
          </p:cNvSpPr>
          <p:nvPr>
            <p:ph type="sldNum" sz="quarter" idx="10"/>
          </p:nvPr>
        </p:nvSpPr>
        <p:spPr/>
        <p:txBody>
          <a:bodyPr/>
          <a:lstStyle/>
          <a:p>
            <a:pPr defTabSz="465838">
              <a:defRPr/>
            </a:pPr>
            <a:fld id="{B03879B4-2B58-4AAC-85C7-37A261C80051}" type="slidenum">
              <a:rPr lang="en-US">
                <a:solidFill>
                  <a:prstClr val="black"/>
                </a:solidFill>
                <a:latin typeface="Calibri" panose="020F0502020204030204"/>
              </a:rPr>
              <a:pPr defTabSz="46583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59870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Past month alcohol use and binge drinking is higher in GLB population</a:t>
            </a:r>
          </a:p>
          <a:p>
            <a:r>
              <a:rPr lang="en-US"/>
              <a:t>GLB population has higher prevalence of most risk factors/behaviors related to substance use as measured in the CSHS/YRBS.</a:t>
            </a:r>
            <a:endParaRPr lang="en-US">
              <a:cs typeface="Calibri"/>
            </a:endParaRPr>
          </a:p>
          <a:p>
            <a:r>
              <a:rPr lang="en-US">
                <a:cs typeface="Calibri"/>
              </a:rPr>
              <a:t>e.g., RF areas: feeling unsafe at school; absences; anxiety and depression; being bullied; living w someone w a substance use issue; riding</a:t>
            </a:r>
            <a:r>
              <a:rPr lang="en-US"/>
              <a:t> with a driver who had been drinking, past 30 days. </a:t>
            </a:r>
            <a:endParaRPr lang="en-US">
              <a:cs typeface="Calibri"/>
            </a:endParaRPr>
          </a:p>
          <a:p>
            <a:r>
              <a:rPr lang="en-US"/>
              <a:t>Can find substance use breakdown by other minority groups on DPH website</a:t>
            </a:r>
            <a:endParaRPr lang="en-US">
              <a:cs typeface="Calibri"/>
            </a:endParaRPr>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0439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C109B1-DFD6-4342-9658-4E8C474255E8}" type="slidenum">
              <a:rPr lang="en-US" smtClean="0"/>
              <a:t>10</a:t>
            </a:fld>
            <a:endParaRPr lang="en-US"/>
          </a:p>
        </p:txBody>
      </p:sp>
    </p:spTree>
    <p:extLst>
      <p:ext uri="{BB962C8B-B14F-4D97-AF65-F5344CB8AC3E}">
        <p14:creationId xmlns:p14="http://schemas.microsoft.com/office/powerpoint/2010/main" val="126253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38A389B2-4DC5-4D58-A034-EB42B41FD686}" type="datetime1">
              <a:rPr lang="en-US" smtClean="0"/>
              <a:t>7/16/2024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98F3E6-B2A2-406B-BC31-11B5CF379E2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673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8A051-EEB4-481A-AC1C-8D906D6B7061}" type="datetime1">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181709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9A6E9-EFE7-4335-8620-6903A6038D8E}" type="datetime1">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00491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A51D12-5023-4A14-A145-0B9BE1B2861F}" type="datetime1">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78546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EAF28-A5FA-4A37-B541-032B29B3C913}" type="datetime1">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5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F980CF-5A68-4EA7-ACD4-DA65447CA173}" type="datetime1">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193915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BEF0CE-574D-4835-BB45-DDB6B31A3E7B}" type="datetime1">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278730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D6D4D9-D447-450D-BFA8-5F6B854E95C6}" type="datetime1">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05058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C3AF9-275E-44A7-8BB9-3B59E049940B}" type="datetime1">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14798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D079-0640-4CB4-B47B-0565571878B5}" type="datetime1">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268170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E2D0E-AF71-4184-90A1-1EE124DF475E}" type="datetime1">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130757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C6089C82-81F2-4C18-9B97-B1138ACDCC59}" type="datetime1">
              <a:rPr lang="en-US" smtClean="0"/>
              <a:t>7/16/2024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C498F3E6-B2A2-406B-BC31-11B5CF379E26}" type="slidenum">
              <a:rPr lang="en-US" smtClean="0"/>
              <a:t>‹#›</a:t>
            </a:fld>
            <a:endParaRPr lang="en-US"/>
          </a:p>
        </p:txBody>
      </p:sp>
    </p:spTree>
    <p:extLst>
      <p:ext uri="{BB962C8B-B14F-4D97-AF65-F5344CB8AC3E}">
        <p14:creationId xmlns:p14="http://schemas.microsoft.com/office/powerpoint/2010/main" val="20794350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hart" Target="../charts/chart10.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reventionportal.ctdata.org/"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14/relationships/chartEx" Target="../charts/chartEx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ww.frontiersin.org/articles/10.3389/fpls.2021.627240/ful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569D15-FF1E-B40B-DD03-995142349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82219-358C-20BD-B361-0F9EF2CBBE9C}"/>
              </a:ext>
            </a:extLst>
          </p:cNvPr>
          <p:cNvSpPr>
            <a:spLocks noGrp="1"/>
          </p:cNvSpPr>
          <p:nvPr>
            <p:ph type="ctrTitle"/>
          </p:nvPr>
        </p:nvSpPr>
        <p:spPr>
          <a:xfrm>
            <a:off x="1381124" y="1857579"/>
            <a:ext cx="9429752" cy="1648706"/>
          </a:xfrm>
          <a:effectLst>
            <a:outerShdw blurRad="50800" dist="38100" dir="2700000" algn="tl" rotWithShape="0">
              <a:prstClr val="black">
                <a:alpha val="40000"/>
              </a:prstClr>
            </a:outerShdw>
          </a:effectLst>
        </p:spPr>
        <p:txBody>
          <a:bodyPr>
            <a:normAutofit fontScale="90000"/>
          </a:bodyPr>
          <a:lstStyle/>
          <a:p>
            <a:br>
              <a:rPr lang="en-US" sz="5400" cap="none">
                <a:solidFill>
                  <a:srgbClr val="002060"/>
                </a:solidFill>
                <a:ea typeface="Calibri" panose="020F0502020204030204" pitchFamily="34" charset="0"/>
                <a:cs typeface="Calibri"/>
              </a:rPr>
            </a:br>
            <a:r>
              <a:rPr lang="en-US" sz="5400" cap="none">
                <a:solidFill>
                  <a:srgbClr val="002060"/>
                </a:solidFill>
                <a:ea typeface="Calibri" panose="020F0502020204030204" pitchFamily="34" charset="0"/>
                <a:cs typeface="Calibri"/>
              </a:rPr>
              <a:t>The State of the State:</a:t>
            </a:r>
            <a:br>
              <a:rPr lang="en-US" sz="5400" cap="none">
                <a:solidFill>
                  <a:srgbClr val="002060"/>
                </a:solidFill>
                <a:ea typeface="Calibri" panose="020F0502020204030204" pitchFamily="34" charset="0"/>
                <a:cs typeface="Calibri"/>
              </a:rPr>
            </a:br>
            <a:r>
              <a:rPr lang="en-US" sz="5400" b="1" cap="none">
                <a:solidFill>
                  <a:srgbClr val="002060"/>
                </a:solidFill>
                <a:ea typeface="Calibri" panose="020F0502020204030204" pitchFamily="34" charset="0"/>
                <a:cs typeface="Calibri"/>
              </a:rPr>
              <a:t>Substance Use in </a:t>
            </a:r>
            <a:r>
              <a:rPr lang="en-US" sz="5400" cap="none">
                <a:solidFill>
                  <a:srgbClr val="002060"/>
                </a:solidFill>
                <a:ea typeface="Calibri" panose="020F0502020204030204" pitchFamily="34" charset="0"/>
                <a:cs typeface="Calibri"/>
              </a:rPr>
              <a:t>C</a:t>
            </a:r>
            <a:r>
              <a:rPr lang="en-US" sz="5400" b="1" cap="none">
                <a:solidFill>
                  <a:srgbClr val="002060"/>
                </a:solidFill>
                <a:ea typeface="Calibri" panose="020F0502020204030204" pitchFamily="34" charset="0"/>
                <a:cs typeface="Calibri"/>
              </a:rPr>
              <a:t>onnecticut</a:t>
            </a:r>
            <a:endParaRPr lang="en-US" sz="6000" cap="none">
              <a:solidFill>
                <a:srgbClr val="002060"/>
              </a:solidFill>
              <a:ea typeface="Calibri" panose="020F0502020204030204" pitchFamily="34" charset="0"/>
              <a:cs typeface="Calibri"/>
            </a:endParaRPr>
          </a:p>
        </p:txBody>
      </p:sp>
      <p:pic>
        <p:nvPicPr>
          <p:cNvPr id="8" name="Picture 7">
            <a:extLst>
              <a:ext uri="{FF2B5EF4-FFF2-40B4-BE49-F238E27FC236}">
                <a16:creationId xmlns:a16="http://schemas.microsoft.com/office/drawing/2014/main" id="{1E2C9C69-F16D-A406-EF2C-85A99216408B}"/>
              </a:ext>
            </a:extLst>
          </p:cNvPr>
          <p:cNvPicPr>
            <a:picLocks noChangeAspect="1"/>
          </p:cNvPicPr>
          <p:nvPr/>
        </p:nvPicPr>
        <p:blipFill>
          <a:blip r:embed="rId3"/>
          <a:stretch>
            <a:fillRect/>
          </a:stretch>
        </p:blipFill>
        <p:spPr>
          <a:xfrm>
            <a:off x="5434358" y="470578"/>
            <a:ext cx="1453454" cy="559021"/>
          </a:xfrm>
          <a:prstGeom prst="rect">
            <a:avLst/>
          </a:prstGeom>
          <a:effectLst>
            <a:outerShdw blurRad="50800" dist="38100" dir="18900000" algn="bl" rotWithShape="0">
              <a:prstClr val="black">
                <a:alpha val="40000"/>
              </a:prstClr>
            </a:outerShdw>
          </a:effectLst>
        </p:spPr>
      </p:pic>
      <p:pic>
        <p:nvPicPr>
          <p:cNvPr id="9" name="Picture 8">
            <a:extLst>
              <a:ext uri="{FF2B5EF4-FFF2-40B4-BE49-F238E27FC236}">
                <a16:creationId xmlns:a16="http://schemas.microsoft.com/office/drawing/2014/main" id="{10F681BA-F6EC-A303-9E8F-69EA9CD34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96" y="337183"/>
            <a:ext cx="983615" cy="825815"/>
          </a:xfrm>
          <a:prstGeom prst="rect">
            <a:avLst/>
          </a:prstGeom>
          <a:effectLst>
            <a:outerShdw blurRad="50800" dist="38100" dir="18900000" algn="bl" rotWithShape="0">
              <a:prstClr val="black">
                <a:alpha val="40000"/>
              </a:prstClr>
            </a:outerShdw>
          </a:effectLst>
        </p:spPr>
      </p:pic>
      <p:pic>
        <p:nvPicPr>
          <p:cNvPr id="12" name="Picture 11" descr="CPES logo final 022818">
            <a:extLst>
              <a:ext uri="{FF2B5EF4-FFF2-40B4-BE49-F238E27FC236}">
                <a16:creationId xmlns:a16="http://schemas.microsoft.com/office/drawing/2014/main" id="{4AF5936C-EF13-2983-0193-EFEE357B6B9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2638" y="386146"/>
            <a:ext cx="1453454" cy="727886"/>
          </a:xfrm>
          <a:prstGeom prst="rect">
            <a:avLst/>
          </a:prstGeom>
          <a:noFill/>
          <a:ln>
            <a:noFill/>
          </a:ln>
          <a:effectLst>
            <a:outerShdw blurRad="50800" dist="38100" dir="18900000" algn="bl" rotWithShape="0">
              <a:prstClr val="black">
                <a:alpha val="40000"/>
              </a:prstClr>
            </a:outerShdw>
          </a:effectLst>
        </p:spPr>
      </p:pic>
      <p:sp>
        <p:nvSpPr>
          <p:cNvPr id="5" name="TextBox 4">
            <a:extLst>
              <a:ext uri="{FF2B5EF4-FFF2-40B4-BE49-F238E27FC236}">
                <a16:creationId xmlns:a16="http://schemas.microsoft.com/office/drawing/2014/main" id="{662F0569-835E-5B38-C3BD-7744A690AF1E}"/>
              </a:ext>
            </a:extLst>
          </p:cNvPr>
          <p:cNvSpPr txBox="1"/>
          <p:nvPr/>
        </p:nvSpPr>
        <p:spPr>
          <a:xfrm>
            <a:off x="712676" y="4067468"/>
            <a:ext cx="10896819" cy="2308324"/>
          </a:xfrm>
          <a:prstGeom prst="rect">
            <a:avLst/>
          </a:prstGeom>
          <a:noFill/>
        </p:spPr>
        <p:txBody>
          <a:bodyPr wrap="square" lIns="91440" tIns="45720" rIns="91440" bIns="45720" rtlCol="0" anchor="t">
            <a:spAutoFit/>
          </a:bodyPr>
          <a:lstStyle/>
          <a:p>
            <a:pPr lvl="0" algn="ctr">
              <a:defRPr/>
            </a:pPr>
            <a:r>
              <a:rPr lang="en-US" sz="2400" b="1">
                <a:solidFill>
                  <a:srgbClr val="002060"/>
                </a:solidFill>
                <a:ea typeface="Calibri"/>
                <a:cs typeface="Calibri"/>
              </a:rPr>
              <a:t>A presentation to the</a:t>
            </a:r>
          </a:p>
          <a:p>
            <a:pPr lvl="0" algn="ctr">
              <a:defRPr/>
            </a:pPr>
            <a:r>
              <a:rPr lang="en-US" sz="2400" b="1">
                <a:solidFill>
                  <a:srgbClr val="002060"/>
                </a:solidFill>
                <a:ea typeface="Calibri"/>
                <a:cs typeface="Calibri"/>
              </a:rPr>
              <a:t>State Epidemiological Outcomes Workgroup (SEOW)</a:t>
            </a:r>
          </a:p>
          <a:p>
            <a:pPr algn="ctr">
              <a:defRPr/>
            </a:pPr>
            <a:r>
              <a:rPr lang="en-US" sz="2400" b="1">
                <a:solidFill>
                  <a:srgbClr val="002060"/>
                </a:solidFill>
                <a:ea typeface="Calibri"/>
                <a:cs typeface="Calibri"/>
              </a:rPr>
              <a:t>March 20, 2024</a:t>
            </a: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a:solidFill>
                <a:srgbClr val="002060"/>
              </a:solidFill>
              <a:ea typeface="Calibri" panose="020F0502020204030204" pitchFamily="34" charset="0"/>
              <a:cs typeface="Calibri" panose="020F0502020204030204" pitchFamily="34" charset="0"/>
            </a:endParaRPr>
          </a:p>
          <a:p>
            <a:pPr algn="ctr">
              <a:defRPr/>
            </a:pPr>
            <a:r>
              <a:rPr lang="en-US" sz="2400" b="1">
                <a:solidFill>
                  <a:srgbClr val="002060"/>
                </a:solidFill>
                <a:ea typeface="Calibri"/>
                <a:cs typeface="Calibri"/>
              </a:rPr>
              <a:t>DMHAS Center for Prevention Evaluation and Statistics (CPES) </a:t>
            </a:r>
            <a:endParaRPr lang="en-US" sz="2400" b="1">
              <a:solidFill>
                <a:srgbClr val="002060"/>
              </a:solidFill>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2060"/>
                </a:solidFill>
                <a:ea typeface="Calibri"/>
                <a:cs typeface="Calibri"/>
              </a:rPr>
              <a:t>at UConn Health</a:t>
            </a:r>
            <a:endParaRPr lang="en-US" sz="2400" b="1" i="0" u="none" strike="noStrike" kern="1200" cap="none" spc="0" normalizeH="0" baseline="0" noProof="0">
              <a:ln>
                <a:noFill/>
              </a:ln>
              <a:solidFill>
                <a:srgbClr val="002060"/>
              </a:solidFill>
              <a:effectLst/>
              <a:uLnTx/>
              <a:uFillTx/>
              <a:ea typeface="Calibri"/>
              <a:cs typeface="Calibri"/>
            </a:endParaRPr>
          </a:p>
        </p:txBody>
      </p:sp>
      <p:cxnSp>
        <p:nvCxnSpPr>
          <p:cNvPr id="4" name="Straight Connector 3">
            <a:extLst>
              <a:ext uri="{FF2B5EF4-FFF2-40B4-BE49-F238E27FC236}">
                <a16:creationId xmlns:a16="http://schemas.microsoft.com/office/drawing/2014/main" id="{E79D5AF9-B205-D42A-492C-5E35CF5312A7}"/>
              </a:ext>
            </a:extLst>
          </p:cNvPr>
          <p:cNvCxnSpPr>
            <a:cxnSpLocks/>
          </p:cNvCxnSpPr>
          <p:nvPr/>
        </p:nvCxnSpPr>
        <p:spPr>
          <a:xfrm>
            <a:off x="1993187" y="3739793"/>
            <a:ext cx="8280970" cy="0"/>
          </a:xfrm>
          <a:prstGeom prst="line">
            <a:avLst/>
          </a:prstGeom>
          <a:ln w="76200">
            <a:solidFill>
              <a:srgbClr val="92D05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47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2B280C-DFA0-4E72-9157-EA18DEFC16BF}"/>
              </a:ext>
            </a:extLst>
          </p:cNvPr>
          <p:cNvSpPr txBox="1">
            <a:spLocks/>
          </p:cNvSpPr>
          <p:nvPr/>
        </p:nvSpPr>
        <p:spPr>
          <a:xfrm>
            <a:off x="647700" y="328110"/>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Key Takeaways: Alcohol</a:t>
            </a:r>
            <a:endParaRPr lang="en-US">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5B5F6A1-CBDC-B096-9553-7B22EC27348A}"/>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247BD1AF-27DA-F626-692B-CBDC0B4FA1C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9</a:t>
            </a:r>
          </a:p>
        </p:txBody>
      </p:sp>
      <p:sp>
        <p:nvSpPr>
          <p:cNvPr id="8" name="TextBox 7">
            <a:extLst>
              <a:ext uri="{FF2B5EF4-FFF2-40B4-BE49-F238E27FC236}">
                <a16:creationId xmlns:a16="http://schemas.microsoft.com/office/drawing/2014/main" id="{71B8E2A7-7F1D-5052-10F1-5B4F99D637B5}"/>
              </a:ext>
            </a:extLst>
          </p:cNvPr>
          <p:cNvSpPr txBox="1"/>
          <p:nvPr/>
        </p:nvSpPr>
        <p:spPr>
          <a:xfrm>
            <a:off x="531470" y="1330032"/>
            <a:ext cx="10896819" cy="4914166"/>
          </a:xfrm>
          <a:prstGeom prst="rect">
            <a:avLst/>
          </a:prstGeom>
          <a:noFill/>
        </p:spPr>
        <p:txBody>
          <a:bodyPr wrap="square" lIns="91440" tIns="45720" rIns="91440" bIns="45720" rtlCol="0" anchor="t">
            <a:spAutoFit/>
          </a:bodyPr>
          <a:lstStyle/>
          <a:p>
            <a:pPr marL="571500" indent="-571500">
              <a:spcBef>
                <a:spcPts val="400"/>
              </a:spcBef>
              <a:spcAft>
                <a:spcPts val="400"/>
              </a:spcAft>
              <a:buFont typeface="Courier New"/>
              <a:buChar char="o"/>
              <a:defRPr/>
            </a:pPr>
            <a:r>
              <a:rPr lang="en-US" sz="2000" b="1">
                <a:solidFill>
                  <a:srgbClr val="002060"/>
                </a:solidFill>
                <a:ea typeface="Calibri"/>
                <a:cs typeface="Calibri"/>
              </a:rPr>
              <a:t>Alcohol remains the substance of highest use prevalence in Connecticut compared to all other substances.</a:t>
            </a:r>
            <a:endParaRPr lang="en-US" sz="2000"/>
          </a:p>
          <a:p>
            <a:pPr marL="571500" indent="-571500">
              <a:spcBef>
                <a:spcPts val="400"/>
              </a:spcBef>
              <a:spcAft>
                <a:spcPts val="400"/>
              </a:spcAft>
              <a:buFont typeface="Courier New"/>
              <a:buChar char="o"/>
              <a:defRPr/>
            </a:pPr>
            <a:r>
              <a:rPr lang="en-US" sz="2000" b="1">
                <a:solidFill>
                  <a:srgbClr val="002060"/>
                </a:solidFill>
                <a:ea typeface="Calibri"/>
                <a:cs typeface="Calibri"/>
              </a:rPr>
              <a:t>Connecticut has experienced a steady decline in alcohol use among high school students over the past 10 years. However, the prevalence in the state has been and remains consistently higher than alcohol use nationally.</a:t>
            </a:r>
            <a:endParaRPr lang="en-US" sz="2000"/>
          </a:p>
          <a:p>
            <a:pPr marL="571500" indent="-571500">
              <a:spcBef>
                <a:spcPts val="400"/>
              </a:spcBef>
              <a:spcAft>
                <a:spcPts val="400"/>
              </a:spcAft>
              <a:buFont typeface="Courier New"/>
              <a:buChar char="o"/>
              <a:defRPr/>
            </a:pPr>
            <a:r>
              <a:rPr lang="en-US" sz="2000" b="1">
                <a:solidFill>
                  <a:srgbClr val="002060"/>
                </a:solidFill>
                <a:latin typeface="Corbel"/>
                <a:ea typeface="Calibri"/>
                <a:cs typeface="Calibri"/>
              </a:rPr>
              <a:t>Reported past month alcohol use was most prevalent among respondents aged 26 and older in 2022.</a:t>
            </a:r>
          </a:p>
          <a:p>
            <a:pPr marL="571500" indent="-571500">
              <a:spcBef>
                <a:spcPts val="400"/>
              </a:spcBef>
              <a:spcAft>
                <a:spcPts val="400"/>
              </a:spcAft>
              <a:buFont typeface="Courier New"/>
              <a:buChar char="o"/>
              <a:defRPr/>
            </a:pPr>
            <a:r>
              <a:rPr lang="en-US" sz="2000" b="1">
                <a:solidFill>
                  <a:srgbClr val="002060"/>
                </a:solidFill>
                <a:ea typeface="Calibri"/>
                <a:cs typeface="Calibri"/>
              </a:rPr>
              <a:t>Heavy episodic drinking is most prevalent among young adults 18-25, both in Connecticut and nationally.</a:t>
            </a:r>
          </a:p>
          <a:p>
            <a:pPr marL="571500" indent="-571500">
              <a:spcBef>
                <a:spcPts val="400"/>
              </a:spcBef>
              <a:spcAft>
                <a:spcPts val="400"/>
              </a:spcAft>
              <a:buFont typeface="Courier New"/>
              <a:buChar char="o"/>
              <a:defRPr/>
            </a:pPr>
            <a:r>
              <a:rPr lang="en-US" sz="2000" b="1">
                <a:solidFill>
                  <a:srgbClr val="002060"/>
                </a:solidFill>
                <a:ea typeface="Calibri"/>
                <a:cs typeface="Calibri"/>
              </a:rPr>
              <a:t>There was a higher reported prevalence of past month alcohol use and past month binge drinking in 2021 among Connecticut’s high school students who identify as gay, lesbian, or bisexual (LGB).</a:t>
            </a:r>
          </a:p>
          <a:p>
            <a:pPr marL="571500" indent="-571500">
              <a:spcBef>
                <a:spcPts val="400"/>
              </a:spcBef>
              <a:spcAft>
                <a:spcPts val="400"/>
              </a:spcAft>
              <a:buFont typeface="Courier New"/>
              <a:buChar char="o"/>
              <a:defRPr/>
            </a:pPr>
            <a:r>
              <a:rPr lang="en-US" sz="2000" b="1">
                <a:solidFill>
                  <a:srgbClr val="002060"/>
                </a:solidFill>
                <a:ea typeface="Calibri"/>
                <a:cs typeface="Calibri"/>
              </a:rPr>
              <a:t>LGB students also reported higher prevalence of risk factors for substance use, making LGB youth a key risk population of focus.</a:t>
            </a:r>
          </a:p>
        </p:txBody>
      </p:sp>
    </p:spTree>
    <p:extLst>
      <p:ext uri="{BB962C8B-B14F-4D97-AF65-F5344CB8AC3E}">
        <p14:creationId xmlns:p14="http://schemas.microsoft.com/office/powerpoint/2010/main" val="133249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2CF41-C40D-0AD0-5E6C-DFC1A2E1B389}"/>
            </a:ext>
          </a:extLst>
        </p:cNvPr>
        <p:cNvGrpSpPr/>
        <p:nvPr/>
      </p:nvGrpSpPr>
      <p:grpSpPr>
        <a:xfrm>
          <a:off x="0" y="0"/>
          <a:ext cx="0" cy="0"/>
          <a:chOff x="0" y="0"/>
          <a:chExt cx="0" cy="0"/>
        </a:xfrm>
      </p:grpSpPr>
      <p:pic>
        <p:nvPicPr>
          <p:cNvPr id="2054" name="Picture 6" descr="Trends in Smoking and E-cigarette Use among Youth">
            <a:extLst>
              <a:ext uri="{FF2B5EF4-FFF2-40B4-BE49-F238E27FC236}">
                <a16:creationId xmlns:a16="http://schemas.microsoft.com/office/drawing/2014/main" id="{B5E71A81-292C-0468-E5BD-37F4920C1860}"/>
              </a:ext>
            </a:extLst>
          </p:cNvPr>
          <p:cNvPicPr>
            <a:picLocks noChangeAspect="1" noChangeArrowheads="1"/>
          </p:cNvPicPr>
          <p:nvPr/>
        </p:nvPicPr>
        <p:blipFill>
          <a:blip r:embed="rId3">
            <a:duotone>
              <a:schemeClr val="bg2">
                <a:shade val="45000"/>
                <a:satMod val="135000"/>
              </a:schemeClr>
              <a:prstClr val="white"/>
            </a:duotone>
            <a:alphaModFix amt="25000"/>
            <a:extLst>
              <a:ext uri="{BEBA8EAE-BF5A-486C-A8C5-ECC9F3942E4B}">
                <a14:imgProps xmlns:a14="http://schemas.microsoft.com/office/drawing/2010/main">
                  <a14:imgLayer r:embed="rId4">
                    <a14:imgEffect>
                      <a14:sharpenSoften amount="-30000"/>
                    </a14:imgEffect>
                    <a14:imgEffect>
                      <a14:colorTemperature colorTemp="5839"/>
                    </a14:imgEffect>
                    <a14:imgEffect>
                      <a14:saturation sat="0"/>
                    </a14:imgEffect>
                    <a14:imgEffect>
                      <a14:brightnessContrast bright="6000" contrast="-2000"/>
                    </a14:imgEffect>
                  </a14:imgLayer>
                </a14:imgProps>
              </a:ext>
              <a:ext uri="{28A0092B-C50C-407E-A947-70E740481C1C}">
                <a14:useLocalDpi xmlns:a14="http://schemas.microsoft.com/office/drawing/2010/main" val="0"/>
              </a:ext>
            </a:extLst>
          </a:blip>
          <a:srcRect/>
          <a:stretch>
            <a:fillRect/>
          </a:stretch>
        </p:blipFill>
        <p:spPr bwMode="auto">
          <a:xfrm>
            <a:off x="3705935" y="-824578"/>
            <a:ext cx="8587737" cy="6953093"/>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a:extLst>
              <a:ext uri="{FF2B5EF4-FFF2-40B4-BE49-F238E27FC236}">
                <a16:creationId xmlns:a16="http://schemas.microsoft.com/office/drawing/2014/main" id="{29B18EAB-5A60-C405-2C09-DA7235E6A0DF}"/>
              </a:ext>
            </a:extLst>
          </p:cNvPr>
          <p:cNvSpPr/>
          <p:nvPr/>
        </p:nvSpPr>
        <p:spPr>
          <a:xfrm>
            <a:off x="0" y="-4287"/>
            <a:ext cx="6096001" cy="6858000"/>
          </a:xfrm>
          <a:prstGeom prst="rect">
            <a:avLst/>
          </a:prstGeom>
          <a:solidFill>
            <a:srgbClr val="86C658"/>
          </a:solidFill>
          <a:ln>
            <a:noFill/>
          </a:ln>
          <a:effectLst>
            <a:outerShdw blurRad="698500" dist="419100" dir="21540000" algn="ctr" rotWithShape="0">
              <a:srgbClr val="0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850DA2-33EB-9912-F3EE-F5F0D2FDD9CD}"/>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D606351F-5F6D-A524-0882-A0F491D49204}"/>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10</a:t>
            </a:r>
          </a:p>
        </p:txBody>
      </p:sp>
      <p:sp>
        <p:nvSpPr>
          <p:cNvPr id="6" name="Title 1">
            <a:extLst>
              <a:ext uri="{FF2B5EF4-FFF2-40B4-BE49-F238E27FC236}">
                <a16:creationId xmlns:a16="http://schemas.microsoft.com/office/drawing/2014/main" id="{5DA58A8D-B0FC-E736-AB59-DFA56E927CE1}"/>
              </a:ext>
            </a:extLst>
          </p:cNvPr>
          <p:cNvSpPr txBox="1">
            <a:spLocks/>
          </p:cNvSpPr>
          <p:nvPr/>
        </p:nvSpPr>
        <p:spPr>
          <a:xfrm>
            <a:off x="3385886" y="2010270"/>
            <a:ext cx="5420215" cy="2828883"/>
          </a:xfrm>
          <a:prstGeom prst="rect">
            <a:avLst/>
          </a:prstGeom>
          <a:solidFill>
            <a:srgbClr val="000E2F"/>
          </a:solidFill>
          <a:ln w="12700" cmpd="sng">
            <a:noFill/>
          </a:ln>
          <a:effectLst>
            <a:outerShdw blurRad="50800" dist="50800" dir="5400000" algn="ctr" rotWithShape="0">
              <a:srgbClr val="000000">
                <a:alpha val="75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Aft>
                <a:spcPts val="600"/>
              </a:spcAft>
            </a:pPr>
            <a:endParaRPr lang="en-US" sz="6600" b="1" spc="300">
              <a:solidFill>
                <a:srgbClr val="000E2F"/>
              </a:solidFill>
            </a:endParaRPr>
          </a:p>
        </p:txBody>
      </p:sp>
      <p:sp>
        <p:nvSpPr>
          <p:cNvPr id="333" name="TextBox 332">
            <a:extLst>
              <a:ext uri="{FF2B5EF4-FFF2-40B4-BE49-F238E27FC236}">
                <a16:creationId xmlns:a16="http://schemas.microsoft.com/office/drawing/2014/main" id="{9351BDF7-5081-F1AF-D1C5-4D25BA831CA8}"/>
              </a:ext>
            </a:extLst>
          </p:cNvPr>
          <p:cNvSpPr txBox="1"/>
          <p:nvPr/>
        </p:nvSpPr>
        <p:spPr>
          <a:xfrm>
            <a:off x="3705935" y="2362882"/>
            <a:ext cx="4780115" cy="2123658"/>
          </a:xfrm>
          <a:prstGeom prst="rect">
            <a:avLst/>
          </a:prstGeom>
          <a:noFill/>
          <a:effectLst/>
        </p:spPr>
        <p:txBody>
          <a:bodyPr wrap="square" rtlCol="0">
            <a:spAutoFit/>
          </a:bodyPr>
          <a:lstStyle/>
          <a:p>
            <a:pPr algn="ctr"/>
            <a:r>
              <a:rPr lang="en-US" sz="4400" b="1" spc="300">
                <a:solidFill>
                  <a:schemeClr val="bg1"/>
                </a:solidFill>
              </a:rPr>
              <a:t>Tobacco and Electronic Vapor Products (EVPs)</a:t>
            </a:r>
          </a:p>
        </p:txBody>
      </p:sp>
      <p:sp>
        <p:nvSpPr>
          <p:cNvPr id="5" name="TextBox 4">
            <a:extLst>
              <a:ext uri="{FF2B5EF4-FFF2-40B4-BE49-F238E27FC236}">
                <a16:creationId xmlns:a16="http://schemas.microsoft.com/office/drawing/2014/main" id="{9AD46BF0-671D-C749-70F7-66E635DCA7BA}"/>
              </a:ext>
            </a:extLst>
          </p:cNvPr>
          <p:cNvSpPr txBox="1"/>
          <p:nvPr/>
        </p:nvSpPr>
        <p:spPr>
          <a:xfrm>
            <a:off x="6095993" y="6245190"/>
            <a:ext cx="5420215" cy="784830"/>
          </a:xfrm>
          <a:prstGeom prst="rect">
            <a:avLst/>
          </a:prstGeom>
          <a:noFill/>
        </p:spPr>
        <p:txBody>
          <a:bodyPr wrap="square">
            <a:spAutoFit/>
          </a:bodyPr>
          <a:lstStyle/>
          <a:p>
            <a:r>
              <a:rPr lang="en-US" sz="900" b="0" i="0">
                <a:solidFill>
                  <a:schemeClr val="bg2">
                    <a:lumMod val="50000"/>
                  </a:schemeClr>
                </a:solidFill>
                <a:effectLst/>
              </a:rPr>
              <a:t>Dave D, Dench D, </a:t>
            </a:r>
            <a:r>
              <a:rPr lang="en-US" sz="900" b="0" i="0" err="1">
                <a:solidFill>
                  <a:schemeClr val="bg2">
                    <a:lumMod val="50000"/>
                  </a:schemeClr>
                </a:solidFill>
                <a:effectLst/>
              </a:rPr>
              <a:t>Kenkel</a:t>
            </a:r>
            <a:r>
              <a:rPr lang="en-US" sz="900" b="0" i="0">
                <a:solidFill>
                  <a:schemeClr val="bg2">
                    <a:lumMod val="50000"/>
                  </a:schemeClr>
                </a:solidFill>
                <a:effectLst/>
              </a:rPr>
              <a:t> D, </a:t>
            </a:r>
            <a:r>
              <a:rPr lang="en-US" sz="900" b="0" i="0" err="1">
                <a:solidFill>
                  <a:schemeClr val="bg2">
                    <a:lumMod val="50000"/>
                  </a:schemeClr>
                </a:solidFill>
                <a:effectLst/>
              </a:rPr>
              <a:t>Mathios</a:t>
            </a:r>
            <a:r>
              <a:rPr lang="en-US" sz="900" b="0" i="0">
                <a:solidFill>
                  <a:schemeClr val="bg2">
                    <a:lumMod val="50000"/>
                  </a:schemeClr>
                </a:solidFill>
                <a:effectLst/>
              </a:rPr>
              <a:t> A, Wang H. News that Takes Your Breath Away: Risk Perceptions During an Outbreak of Vaping-related Lung Injuries. </a:t>
            </a:r>
            <a:r>
              <a:rPr lang="en-US" sz="900" b="0" i="1">
                <a:solidFill>
                  <a:schemeClr val="bg2">
                    <a:lumMod val="50000"/>
                  </a:schemeClr>
                </a:solidFill>
                <a:effectLst/>
              </a:rPr>
              <a:t>J Risk Uncertain</a:t>
            </a:r>
            <a:r>
              <a:rPr lang="en-US" sz="900" b="0" i="0">
                <a:solidFill>
                  <a:schemeClr val="bg2">
                    <a:lumMod val="50000"/>
                  </a:schemeClr>
                </a:solidFill>
                <a:effectLst/>
              </a:rPr>
              <a:t>. 2020;60(3):281-307. doi:10.1007/s11166-020-09329-2</a:t>
            </a:r>
          </a:p>
          <a:p>
            <a:br>
              <a:rPr lang="en-US" sz="900" b="0" i="0">
                <a:solidFill>
                  <a:srgbClr val="212121"/>
                </a:solidFill>
                <a:effectLst/>
                <a:latin typeface="Roboto" panose="02000000000000000000" pitchFamily="2" charset="0"/>
              </a:rPr>
            </a:br>
            <a:endParaRPr lang="en-US" sz="900"/>
          </a:p>
        </p:txBody>
      </p:sp>
    </p:spTree>
    <p:extLst>
      <p:ext uri="{BB962C8B-B14F-4D97-AF65-F5344CB8AC3E}">
        <p14:creationId xmlns:p14="http://schemas.microsoft.com/office/powerpoint/2010/main" val="274907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C168AD7-8CAB-4D02-9F04-237F6C8C21BC}"/>
              </a:ext>
            </a:extLst>
          </p:cNvPr>
          <p:cNvGraphicFramePr/>
          <p:nvPr>
            <p:extLst>
              <p:ext uri="{D42A27DB-BD31-4B8C-83A1-F6EECF244321}">
                <p14:modId xmlns:p14="http://schemas.microsoft.com/office/powerpoint/2010/main" val="3852805697"/>
              </p:ext>
            </p:extLst>
          </p:nvPr>
        </p:nvGraphicFramePr>
        <p:xfrm>
          <a:off x="439647" y="1395942"/>
          <a:ext cx="11581656" cy="448037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A5016C07-02C6-45C7-B9CC-DED6D4E6AAEF}"/>
              </a:ext>
            </a:extLst>
          </p:cNvPr>
          <p:cNvSpPr/>
          <p:nvPr/>
        </p:nvSpPr>
        <p:spPr>
          <a:xfrm>
            <a:off x="363450" y="6090410"/>
            <a:ext cx="8517909" cy="461665"/>
          </a:xfrm>
          <a:prstGeom prst="rect">
            <a:avLst/>
          </a:prstGeom>
        </p:spPr>
        <p:txBody>
          <a:bodyPr wrap="none">
            <a:spAutoFit/>
          </a:bodyPr>
          <a:lstStyle/>
          <a:p>
            <a:pPr>
              <a:defRPr/>
            </a:pPr>
            <a:r>
              <a:rPr lang="en-US" sz="1200">
                <a:solidFill>
                  <a:srgbClr val="002060"/>
                </a:solidFill>
              </a:rPr>
              <a:t>Note: Tobacco product use includes cigarettes, smokeless tobacco (i.e., snuff, dip, chewing tobacco, or snus), cigars, or pipe tobacco.</a:t>
            </a:r>
          </a:p>
          <a:p>
            <a:pPr>
              <a:defRPr/>
            </a:pPr>
            <a:r>
              <a:rPr lang="en-US" sz="1200">
                <a:solidFill>
                  <a:srgbClr val="002060"/>
                </a:solidFill>
              </a:rPr>
              <a:t>*State estimates for these years are no longer available due to methodological concerns with combining 2019 and 2020 data.</a:t>
            </a:r>
          </a:p>
        </p:txBody>
      </p:sp>
      <p:sp>
        <p:nvSpPr>
          <p:cNvPr id="10" name="Slide Number Placeholder 3">
            <a:extLst>
              <a:ext uri="{FF2B5EF4-FFF2-40B4-BE49-F238E27FC236}">
                <a16:creationId xmlns:a16="http://schemas.microsoft.com/office/drawing/2014/main" id="{AEC6A225-E4DB-470E-981D-F8790CD0DC66}"/>
              </a:ext>
            </a:extLst>
          </p:cNvPr>
          <p:cNvSpPr>
            <a:spLocks noGrp="1"/>
          </p:cNvSpPr>
          <p:nvPr/>
        </p:nvSpPr>
        <p:spPr>
          <a:xfrm>
            <a:off x="190500" y="6587909"/>
            <a:ext cx="1790700"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b="1">
                <a:solidFill>
                  <a:srgbClr val="002060"/>
                </a:solidFill>
              </a:rPr>
              <a:t>Source: NSDUH</a:t>
            </a:r>
          </a:p>
        </p:txBody>
      </p:sp>
      <p:sp>
        <p:nvSpPr>
          <p:cNvPr id="3" name="Title 1">
            <a:extLst>
              <a:ext uri="{FF2B5EF4-FFF2-40B4-BE49-F238E27FC236}">
                <a16:creationId xmlns:a16="http://schemas.microsoft.com/office/drawing/2014/main" id="{1C04346E-B1BA-0F74-0C28-FDC33E0A2E51}"/>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Tobacco Product Use</a:t>
            </a:r>
            <a:endParaRPr lang="en-US" sz="3600" b="1" u="sng">
              <a:solidFill>
                <a:srgbClr val="002060"/>
              </a:solidFill>
            </a:endParaRPr>
          </a:p>
        </p:txBody>
      </p:sp>
      <p:sp>
        <p:nvSpPr>
          <p:cNvPr id="4" name="Title 1">
            <a:extLst>
              <a:ext uri="{FF2B5EF4-FFF2-40B4-BE49-F238E27FC236}">
                <a16:creationId xmlns:a16="http://schemas.microsoft.com/office/drawing/2014/main" id="{4B91899E-2AE1-F768-26F0-B2504064B7A8}"/>
              </a:ext>
            </a:extLst>
          </p:cNvPr>
          <p:cNvSpPr txBox="1">
            <a:spLocks/>
          </p:cNvSpPr>
          <p:nvPr/>
        </p:nvSpPr>
        <p:spPr>
          <a:xfrm>
            <a:off x="299444" y="749984"/>
            <a:ext cx="10791864" cy="48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Past Month Tobacco Product Use by Age Group in CT, 2011-2022</a:t>
            </a:r>
            <a:endParaRPr lang="en-US" sz="1800">
              <a:solidFill>
                <a:srgbClr val="002060"/>
              </a:solidFill>
            </a:endParaRPr>
          </a:p>
        </p:txBody>
      </p:sp>
      <p:pic>
        <p:nvPicPr>
          <p:cNvPr id="8" name="Picture 7">
            <a:extLst>
              <a:ext uri="{FF2B5EF4-FFF2-40B4-BE49-F238E27FC236}">
                <a16:creationId xmlns:a16="http://schemas.microsoft.com/office/drawing/2014/main" id="{3C7EE2DC-5653-B0BF-A61C-EE281F472222}"/>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7" name="Slide Number Placeholder 2">
            <a:extLst>
              <a:ext uri="{FF2B5EF4-FFF2-40B4-BE49-F238E27FC236}">
                <a16:creationId xmlns:a16="http://schemas.microsoft.com/office/drawing/2014/main" id="{3CE5ACCE-30E6-BAEB-72BC-2475A3EEC21F}"/>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11</a:t>
            </a:r>
          </a:p>
        </p:txBody>
      </p:sp>
    </p:spTree>
    <p:extLst>
      <p:ext uri="{BB962C8B-B14F-4D97-AF65-F5344CB8AC3E}">
        <p14:creationId xmlns:p14="http://schemas.microsoft.com/office/powerpoint/2010/main" val="281372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289AAE6-7A92-45FC-B2D2-6867EBC14CCC}"/>
              </a:ext>
            </a:extLst>
          </p:cNvPr>
          <p:cNvGraphicFramePr/>
          <p:nvPr>
            <p:extLst>
              <p:ext uri="{D42A27DB-BD31-4B8C-83A1-F6EECF244321}">
                <p14:modId xmlns:p14="http://schemas.microsoft.com/office/powerpoint/2010/main" val="742482866"/>
              </p:ext>
            </p:extLst>
          </p:nvPr>
        </p:nvGraphicFramePr>
        <p:xfrm>
          <a:off x="985719" y="1495811"/>
          <a:ext cx="10220561" cy="4071181"/>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a:extLst>
              <a:ext uri="{FF2B5EF4-FFF2-40B4-BE49-F238E27FC236}">
                <a16:creationId xmlns:a16="http://schemas.microsoft.com/office/drawing/2014/main" id="{DBF91E5E-A7AC-40D1-ABF1-BFC36E83B464}"/>
              </a:ext>
            </a:extLst>
          </p:cNvPr>
          <p:cNvSpPr>
            <a:spLocks noGrp="1"/>
          </p:cNvSpPr>
          <p:nvPr/>
        </p:nvSpPr>
        <p:spPr>
          <a:xfrm>
            <a:off x="161925" y="6514753"/>
            <a:ext cx="2771775" cy="4443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ea typeface="+mn-ea"/>
                <a:cs typeface="+mn-cs"/>
              </a:rPr>
              <a:t>Source: CSHS (CT YRBS</a:t>
            </a:r>
            <a:r>
              <a:rPr kumimoji="0" lang="en-US" b="0" i="0" u="none" strike="noStrike" kern="1200" cap="none" spc="0" normalizeH="0" baseline="0" noProof="0">
                <a:ln>
                  <a:noFill/>
                </a:ln>
                <a:solidFill>
                  <a:srgbClr val="002060"/>
                </a:solidFill>
                <a:effectLst/>
                <a:uLnTx/>
                <a:uFillTx/>
                <a:ea typeface="+mn-ea"/>
                <a:cs typeface="+mn-cs"/>
              </a:rPr>
              <a:t>)</a:t>
            </a:r>
          </a:p>
        </p:txBody>
      </p:sp>
      <p:sp>
        <p:nvSpPr>
          <p:cNvPr id="7" name="Slide Number Placeholder 3">
            <a:extLst>
              <a:ext uri="{FF2B5EF4-FFF2-40B4-BE49-F238E27FC236}">
                <a16:creationId xmlns:a16="http://schemas.microsoft.com/office/drawing/2014/main" id="{48F36B50-A142-4431-B8C5-98FAA1B0322B}"/>
              </a:ext>
            </a:extLst>
          </p:cNvPr>
          <p:cNvSpPr>
            <a:spLocks noGrp="1"/>
          </p:cNvSpPr>
          <p:nvPr/>
        </p:nvSpPr>
        <p:spPr>
          <a:xfrm>
            <a:off x="232699" y="5940312"/>
            <a:ext cx="10997207" cy="5927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Calibri" panose="020F0502020204030204"/>
                <a:ea typeface="+mn-ea"/>
                <a:cs typeface="+mn-cs"/>
              </a:rPr>
              <a:t>Note: The language around electronic vapor products has changed over the years. In 2017 and earlier, the survey asked about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Calibri" panose="020F0502020204030204"/>
                <a:ea typeface="+mn-ea"/>
                <a:cs typeface="+mn-cs"/>
              </a:rPr>
              <a:t>current “e-cigarette” use rather than vapor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a:ln>
                  <a:noFill/>
                </a:ln>
                <a:solidFill>
                  <a:srgbClr val="002060"/>
                </a:solidFill>
                <a:effectLst/>
                <a:uLnTx/>
                <a:uFillTx/>
                <a:latin typeface="Calibri" panose="020F0502020204030204"/>
                <a:ea typeface="+mn-ea"/>
                <a:cs typeface="+mn-cs"/>
              </a:rPr>
              <a:t>*Caution should be taken when comparing CSHS 2021 data to that of previous years due to differences in methodology in survey collection.</a:t>
            </a:r>
          </a:p>
        </p:txBody>
      </p:sp>
      <p:sp>
        <p:nvSpPr>
          <p:cNvPr id="2" name="Title 1">
            <a:extLst>
              <a:ext uri="{FF2B5EF4-FFF2-40B4-BE49-F238E27FC236}">
                <a16:creationId xmlns:a16="http://schemas.microsoft.com/office/drawing/2014/main" id="{2907FC94-FC46-8479-7E9D-82E97E4C4CE4}"/>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Tobacco Product Use Among High School Students</a:t>
            </a:r>
            <a:endParaRPr lang="en-US" sz="3600" b="1" u="sng">
              <a:solidFill>
                <a:srgbClr val="002060"/>
              </a:solidFill>
            </a:endParaRPr>
          </a:p>
        </p:txBody>
      </p:sp>
      <p:sp>
        <p:nvSpPr>
          <p:cNvPr id="3" name="Title 1">
            <a:extLst>
              <a:ext uri="{FF2B5EF4-FFF2-40B4-BE49-F238E27FC236}">
                <a16:creationId xmlns:a16="http://schemas.microsoft.com/office/drawing/2014/main" id="{7F613C72-F40E-114D-4534-0B944DE9F507}"/>
              </a:ext>
            </a:extLst>
          </p:cNvPr>
          <p:cNvSpPr txBox="1">
            <a:spLocks/>
          </p:cNvSpPr>
          <p:nvPr/>
        </p:nvSpPr>
        <p:spPr>
          <a:xfrm>
            <a:off x="299444" y="749984"/>
            <a:ext cx="10791864" cy="583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High School Students Reporting Past 30-Day Use of Electronic Vapor Products (EVPs) vs. Cigarettes</a:t>
            </a:r>
          </a:p>
          <a:p>
            <a:pPr>
              <a:spcBef>
                <a:spcPts val="0"/>
              </a:spcBef>
              <a:defRPr/>
            </a:pPr>
            <a:r>
              <a:rPr lang="en-US" sz="1800">
                <a:solidFill>
                  <a:srgbClr val="002060"/>
                </a:solidFill>
                <a:latin typeface="+mn-lt"/>
                <a:ea typeface="+mn-ea"/>
                <a:cs typeface="Arial" panose="020B0604020202020204" pitchFamily="34" charset="0"/>
              </a:rPr>
              <a:t>in CT, 2011-2021</a:t>
            </a:r>
            <a:endParaRPr lang="en-US" sz="1800">
              <a:solidFill>
                <a:srgbClr val="002060"/>
              </a:solidFill>
            </a:endParaRPr>
          </a:p>
        </p:txBody>
      </p:sp>
      <p:pic>
        <p:nvPicPr>
          <p:cNvPr id="6" name="Picture 5">
            <a:extLst>
              <a:ext uri="{FF2B5EF4-FFF2-40B4-BE49-F238E27FC236}">
                <a16:creationId xmlns:a16="http://schemas.microsoft.com/office/drawing/2014/main" id="{A08AC5CD-DC75-2BF3-BE81-B4043E61D497}"/>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0" name="Slide Number Placeholder 2">
            <a:extLst>
              <a:ext uri="{FF2B5EF4-FFF2-40B4-BE49-F238E27FC236}">
                <a16:creationId xmlns:a16="http://schemas.microsoft.com/office/drawing/2014/main" id="{F3B46D5E-D5D3-5E6B-6ACF-FF81E5FE066E}"/>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12</a:t>
            </a:r>
          </a:p>
        </p:txBody>
      </p:sp>
    </p:spTree>
    <p:extLst>
      <p:ext uri="{BB962C8B-B14F-4D97-AF65-F5344CB8AC3E}">
        <p14:creationId xmlns:p14="http://schemas.microsoft.com/office/powerpoint/2010/main" val="11107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43" y="136525"/>
            <a:ext cx="9504123" cy="784845"/>
          </a:xfrm>
        </p:spPr>
        <p:txBody>
          <a:bodyPr>
            <a:noAutofit/>
          </a:bodyPr>
          <a:lstStyle/>
          <a:p>
            <a:pPr lvl="0" defTabSz="914400">
              <a:spcBef>
                <a:spcPts val="0"/>
              </a:spcBef>
              <a:defRPr/>
            </a:pPr>
            <a:r>
              <a:rPr lang="en-US" sz="3600" b="1" u="sng">
                <a:solidFill>
                  <a:srgbClr val="002060"/>
                </a:solidFill>
                <a:latin typeface="+mn-lt"/>
                <a:ea typeface="+mn-ea"/>
                <a:cs typeface="Arial" panose="020B0604020202020204" pitchFamily="34" charset="0"/>
              </a:rPr>
              <a:t>Tobacco Product Use by Sexual Identity</a:t>
            </a:r>
            <a:endParaRPr lang="en-US" sz="3600" b="1" u="sng">
              <a:ea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7811058"/>
              </p:ext>
            </p:extLst>
          </p:nvPr>
        </p:nvGraphicFramePr>
        <p:xfrm>
          <a:off x="890334" y="1368982"/>
          <a:ext cx="11168316" cy="49550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32409" y="6593335"/>
            <a:ext cx="2107885" cy="276999"/>
          </a:xfrm>
          <a:prstGeom prst="rect">
            <a:avLst/>
          </a:prstGeom>
        </p:spPr>
        <p:txBody>
          <a:bodyPr wrap="none">
            <a:spAutoFit/>
          </a:bodyPr>
          <a:lstStyle/>
          <a:p>
            <a:pPr algn="l"/>
            <a:r>
              <a:rPr lang="en-US" sz="1200" b="1">
                <a:solidFill>
                  <a:srgbClr val="002060"/>
                </a:solidFill>
              </a:rPr>
              <a:t>Source: CSHS (CT YRBS) 2021</a:t>
            </a:r>
          </a:p>
        </p:txBody>
      </p:sp>
      <p:sp>
        <p:nvSpPr>
          <p:cNvPr id="5" name="Title 1">
            <a:extLst>
              <a:ext uri="{FF2B5EF4-FFF2-40B4-BE49-F238E27FC236}">
                <a16:creationId xmlns:a16="http://schemas.microsoft.com/office/drawing/2014/main" id="{29281D20-3008-B618-D73B-7202E2DE6128}"/>
              </a:ext>
            </a:extLst>
          </p:cNvPr>
          <p:cNvSpPr txBox="1">
            <a:spLocks/>
          </p:cNvSpPr>
          <p:nvPr/>
        </p:nvSpPr>
        <p:spPr>
          <a:xfrm>
            <a:off x="299444" y="749984"/>
            <a:ext cx="9236130" cy="440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High School Students Reporting Past 30-Day Use of Electronic Vapor Products (EVPs) vs. Cigarettes in CT, 2021</a:t>
            </a:r>
            <a:endParaRPr lang="en-US" sz="1800">
              <a:solidFill>
                <a:srgbClr val="002060"/>
              </a:solidFill>
              <a:latin typeface="+mn-lt"/>
            </a:endParaRPr>
          </a:p>
        </p:txBody>
      </p:sp>
      <p:pic>
        <p:nvPicPr>
          <p:cNvPr id="4" name="Picture 3">
            <a:extLst>
              <a:ext uri="{FF2B5EF4-FFF2-40B4-BE49-F238E27FC236}">
                <a16:creationId xmlns:a16="http://schemas.microsoft.com/office/drawing/2014/main" id="{770321C0-6D8B-4B31-CA0A-4632869E4A64}"/>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cxnSp>
        <p:nvCxnSpPr>
          <p:cNvPr id="11" name="Straight Connector 10">
            <a:extLst>
              <a:ext uri="{FF2B5EF4-FFF2-40B4-BE49-F238E27FC236}">
                <a16:creationId xmlns:a16="http://schemas.microsoft.com/office/drawing/2014/main" id="{427EB158-1849-4191-347F-FCC16CC1AF5A}"/>
              </a:ext>
            </a:extLst>
          </p:cNvPr>
          <p:cNvCxnSpPr>
            <a:cxnSpLocks/>
          </p:cNvCxnSpPr>
          <p:nvPr/>
        </p:nvCxnSpPr>
        <p:spPr>
          <a:xfrm>
            <a:off x="1127069" y="3926044"/>
            <a:ext cx="840850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B00741AB-5AE2-90E2-B140-FAF35BA00E6B}"/>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13</a:t>
            </a:r>
          </a:p>
        </p:txBody>
      </p:sp>
    </p:spTree>
    <p:extLst>
      <p:ext uri="{BB962C8B-B14F-4D97-AF65-F5344CB8AC3E}">
        <p14:creationId xmlns:p14="http://schemas.microsoft.com/office/powerpoint/2010/main" val="311165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6B418E9-B271-2BD1-C914-DA85F5C780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4" b="96290" l="9972" r="89744">
                        <a14:foregroundMark x1="37892" y1="32862" x2="37892" y2="32862"/>
                        <a14:foregroundMark x1="41880" y1="16961" x2="41880" y2="16961"/>
                        <a14:foregroundMark x1="86895" y1="21025" x2="86895" y2="21025"/>
                        <a14:foregroundMark x1="76068" y1="48410" x2="76068" y2="48410"/>
                        <a14:foregroundMark x1="52991" y1="92756" x2="52991" y2="92756"/>
                        <a14:foregroundMark x1="80912" y1="96290" x2="80912" y2="96290"/>
                      </a14:backgroundRemoval>
                    </a14:imgEffect>
                  </a14:imgLayer>
                </a14:imgProps>
              </a:ext>
            </a:extLst>
          </a:blip>
          <a:stretch>
            <a:fillRect/>
          </a:stretch>
        </p:blipFill>
        <p:spPr>
          <a:xfrm>
            <a:off x="759410" y="1652472"/>
            <a:ext cx="2466206" cy="3976845"/>
          </a:xfrm>
          <a:prstGeom prst="rect">
            <a:avLst/>
          </a:prstGeom>
          <a:effectLst>
            <a:outerShdw blurRad="50800" dist="38100" dir="5400000" algn="t" rotWithShape="0">
              <a:prstClr val="black">
                <a:alpha val="40000"/>
              </a:prstClr>
            </a:outerShdw>
          </a:effectLst>
        </p:spPr>
      </p:pic>
      <p:graphicFrame>
        <p:nvGraphicFramePr>
          <p:cNvPr id="3" name="Chart 2">
            <a:extLst>
              <a:ext uri="{FF2B5EF4-FFF2-40B4-BE49-F238E27FC236}">
                <a16:creationId xmlns:a16="http://schemas.microsoft.com/office/drawing/2014/main" id="{00000000-0008-0000-0D00-000002000000}"/>
              </a:ext>
            </a:extLst>
          </p:cNvPr>
          <p:cNvGraphicFramePr/>
          <p:nvPr>
            <p:extLst>
              <p:ext uri="{D42A27DB-BD31-4B8C-83A1-F6EECF244321}">
                <p14:modId xmlns:p14="http://schemas.microsoft.com/office/powerpoint/2010/main" val="4110623333"/>
              </p:ext>
            </p:extLst>
          </p:nvPr>
        </p:nvGraphicFramePr>
        <p:xfrm>
          <a:off x="4813486" y="1835958"/>
          <a:ext cx="8077200" cy="432292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71450" y="6606428"/>
            <a:ext cx="4711700" cy="276999"/>
          </a:xfrm>
          <a:prstGeom prst="rect">
            <a:avLst/>
          </a:prstGeom>
          <a:noFill/>
        </p:spPr>
        <p:txBody>
          <a:bodyPr wrap="square" rtlCol="0">
            <a:spAutoFit/>
          </a:bodyPr>
          <a:lstStyle/>
          <a:p>
            <a:pPr>
              <a:defRPr/>
            </a:pPr>
            <a:r>
              <a:rPr lang="en-US" sz="1200" b="1">
                <a:solidFill>
                  <a:srgbClr val="002060"/>
                </a:solidFill>
              </a:rPr>
              <a:t>Source: Young Adults Statewide Survey</a:t>
            </a:r>
          </a:p>
        </p:txBody>
      </p:sp>
      <p:sp>
        <p:nvSpPr>
          <p:cNvPr id="8" name="Title 1">
            <a:extLst>
              <a:ext uri="{FF2B5EF4-FFF2-40B4-BE49-F238E27FC236}">
                <a16:creationId xmlns:a16="http://schemas.microsoft.com/office/drawing/2014/main" id="{AE77D848-B35F-FB39-6F4C-754C17F75F97}"/>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Substances Used in Vaping Devices</a:t>
            </a:r>
            <a:endParaRPr lang="en-US" sz="3600" b="1" u="sng">
              <a:solidFill>
                <a:srgbClr val="002060"/>
              </a:solidFill>
            </a:endParaRPr>
          </a:p>
        </p:txBody>
      </p:sp>
      <p:sp>
        <p:nvSpPr>
          <p:cNvPr id="9" name="Title 1">
            <a:extLst>
              <a:ext uri="{FF2B5EF4-FFF2-40B4-BE49-F238E27FC236}">
                <a16:creationId xmlns:a16="http://schemas.microsoft.com/office/drawing/2014/main" id="{2A35A800-F3D9-F57A-89C3-30BAD9FBF9EA}"/>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Substances Used in Vaping Devices by E-Cigarette Users Aged 18-25 in CT, 2020 (n=452) </a:t>
            </a:r>
            <a:endParaRPr lang="en-US" sz="1800">
              <a:solidFill>
                <a:srgbClr val="002060"/>
              </a:solidFill>
            </a:endParaRPr>
          </a:p>
        </p:txBody>
      </p:sp>
      <p:pic>
        <p:nvPicPr>
          <p:cNvPr id="7" name="Picture 6">
            <a:extLst>
              <a:ext uri="{FF2B5EF4-FFF2-40B4-BE49-F238E27FC236}">
                <a16:creationId xmlns:a16="http://schemas.microsoft.com/office/drawing/2014/main" id="{A9961280-715F-02B2-F7D8-5A1A9B78C3A8}"/>
              </a:ext>
            </a:extLst>
          </p:cNvPr>
          <p:cNvPicPr>
            <a:picLocks noChangeAspect="1"/>
          </p:cNvPicPr>
          <p:nvPr/>
        </p:nvPicPr>
        <p:blipFill>
          <a:blip r:embed="rId6"/>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1" name="Slide Number Placeholder 2">
            <a:extLst>
              <a:ext uri="{FF2B5EF4-FFF2-40B4-BE49-F238E27FC236}">
                <a16:creationId xmlns:a16="http://schemas.microsoft.com/office/drawing/2014/main" id="{565AD1D7-67C8-2A02-C54D-CD86941093F2}"/>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14</a:t>
            </a:r>
          </a:p>
        </p:txBody>
      </p:sp>
      <p:sp>
        <p:nvSpPr>
          <p:cNvPr id="17" name="Left Brace 16">
            <a:extLst>
              <a:ext uri="{FF2B5EF4-FFF2-40B4-BE49-F238E27FC236}">
                <a16:creationId xmlns:a16="http://schemas.microsoft.com/office/drawing/2014/main" id="{57757C20-0600-31C8-7630-3FC0B6975F37}"/>
              </a:ext>
            </a:extLst>
          </p:cNvPr>
          <p:cNvSpPr/>
          <p:nvPr/>
        </p:nvSpPr>
        <p:spPr>
          <a:xfrm>
            <a:off x="3605062" y="2119517"/>
            <a:ext cx="1039938" cy="3755809"/>
          </a:xfrm>
          <a:prstGeom prst="leftBrace">
            <a:avLst/>
          </a:prstGeom>
          <a:ln w="12700">
            <a:solidFill>
              <a:srgbClr val="000E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254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42280453"/>
              </p:ext>
            </p:extLst>
          </p:nvPr>
        </p:nvGraphicFramePr>
        <p:xfrm>
          <a:off x="1114845" y="1371802"/>
          <a:ext cx="9809465"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33A810A-53D8-809F-F24D-74646154C1CD}"/>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Tobacco Sales Violations in CT</a:t>
            </a:r>
            <a:endParaRPr lang="en-US" sz="3600" b="1" u="sng">
              <a:solidFill>
                <a:srgbClr val="002060"/>
              </a:solidFill>
            </a:endParaRPr>
          </a:p>
        </p:txBody>
      </p:sp>
      <p:sp>
        <p:nvSpPr>
          <p:cNvPr id="5" name="Title 1">
            <a:extLst>
              <a:ext uri="{FF2B5EF4-FFF2-40B4-BE49-F238E27FC236}">
                <a16:creationId xmlns:a16="http://schemas.microsoft.com/office/drawing/2014/main" id="{05452510-8282-3234-5994-5599116F3F3C}"/>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Reported Retailer Violations - Tobacco Sales to Individuals Under Legal Age in CT, 2013-2023</a:t>
            </a:r>
            <a:endParaRPr lang="en-US" sz="1800">
              <a:solidFill>
                <a:srgbClr val="002060"/>
              </a:solidFill>
            </a:endParaRPr>
          </a:p>
        </p:txBody>
      </p:sp>
      <p:sp>
        <p:nvSpPr>
          <p:cNvPr id="7" name="TextBox 6">
            <a:extLst>
              <a:ext uri="{FF2B5EF4-FFF2-40B4-BE49-F238E27FC236}">
                <a16:creationId xmlns:a16="http://schemas.microsoft.com/office/drawing/2014/main" id="{AFD61726-CD7B-144E-799F-FBA7F688DD16}"/>
              </a:ext>
            </a:extLst>
          </p:cNvPr>
          <p:cNvSpPr txBox="1"/>
          <p:nvPr/>
        </p:nvSpPr>
        <p:spPr>
          <a:xfrm>
            <a:off x="161925" y="6603568"/>
            <a:ext cx="4711700" cy="276999"/>
          </a:xfrm>
          <a:prstGeom prst="rect">
            <a:avLst/>
          </a:prstGeom>
          <a:noFill/>
        </p:spPr>
        <p:txBody>
          <a:bodyPr wrap="square" rtlCol="0">
            <a:spAutoFit/>
          </a:bodyPr>
          <a:lstStyle/>
          <a:p>
            <a:pPr>
              <a:defRPr/>
            </a:pPr>
            <a:r>
              <a:rPr lang="en-US" sz="1200" b="1">
                <a:solidFill>
                  <a:srgbClr val="002060"/>
                </a:solidFill>
              </a:rPr>
              <a:t>Sources: SYNAR, CDC, CT DMHAS </a:t>
            </a:r>
          </a:p>
        </p:txBody>
      </p:sp>
      <p:pic>
        <p:nvPicPr>
          <p:cNvPr id="8" name="Picture 7">
            <a:extLst>
              <a:ext uri="{FF2B5EF4-FFF2-40B4-BE49-F238E27FC236}">
                <a16:creationId xmlns:a16="http://schemas.microsoft.com/office/drawing/2014/main" id="{89DFD3CF-E2FD-D82E-6A52-B3CE0821A14D}"/>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3" name="Rectangle 2">
            <a:extLst>
              <a:ext uri="{FF2B5EF4-FFF2-40B4-BE49-F238E27FC236}">
                <a16:creationId xmlns:a16="http://schemas.microsoft.com/office/drawing/2014/main" id="{3AB7D807-2995-AC16-200A-A9D0F18D9FD9}"/>
              </a:ext>
            </a:extLst>
          </p:cNvPr>
          <p:cNvSpPr/>
          <p:nvPr/>
        </p:nvSpPr>
        <p:spPr>
          <a:xfrm>
            <a:off x="259497" y="5957237"/>
            <a:ext cx="10970594" cy="707886"/>
          </a:xfrm>
          <a:prstGeom prst="rect">
            <a:avLst/>
          </a:prstGeom>
        </p:spPr>
        <p:txBody>
          <a:bodyPr wrap="square">
            <a:spAutoFit/>
          </a:bodyPr>
          <a:lstStyle/>
          <a:p>
            <a:pPr>
              <a:defRPr/>
            </a:pPr>
            <a:r>
              <a:rPr lang="en-US" sz="1000" b="0" i="0">
                <a:solidFill>
                  <a:srgbClr val="002060"/>
                </a:solidFill>
                <a:effectLst/>
                <a:latin typeface="+mj-lt"/>
              </a:rPr>
              <a:t>Note: TPEP Investigator noted that COVID impacted the rate significantly (e.g., investigations suspended for 2020, masks required in 2021). Implementation of Tobacco21, which raised the age for tobacco sales in October 2019, may also have had an impact.</a:t>
            </a:r>
          </a:p>
          <a:p>
            <a:pPr>
              <a:defRPr/>
            </a:pPr>
            <a:r>
              <a:rPr lang="en-US" sz="1000">
                <a:solidFill>
                  <a:srgbClr val="002060"/>
                </a:solidFill>
                <a:latin typeface="+mj-lt"/>
              </a:rPr>
              <a:t>*Data not available </a:t>
            </a:r>
          </a:p>
          <a:p>
            <a:pPr>
              <a:defRPr/>
            </a:pPr>
            <a:r>
              <a:rPr lang="en-US" sz="1000">
                <a:solidFill>
                  <a:srgbClr val="002060"/>
                </a:solidFill>
                <a:latin typeface="+mj-lt"/>
              </a:rPr>
              <a:t>**Results not final</a:t>
            </a:r>
          </a:p>
        </p:txBody>
      </p:sp>
      <p:sp>
        <p:nvSpPr>
          <p:cNvPr id="10" name="Slide Number Placeholder 2">
            <a:extLst>
              <a:ext uri="{FF2B5EF4-FFF2-40B4-BE49-F238E27FC236}">
                <a16:creationId xmlns:a16="http://schemas.microsoft.com/office/drawing/2014/main" id="{FDB59115-68E1-4DF5-A570-EDA8DB444BF8}"/>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15</a:t>
            </a:r>
          </a:p>
        </p:txBody>
      </p:sp>
    </p:spTree>
    <p:extLst>
      <p:ext uri="{BB962C8B-B14F-4D97-AF65-F5344CB8AC3E}">
        <p14:creationId xmlns:p14="http://schemas.microsoft.com/office/powerpoint/2010/main" val="10044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2B280C-DFA0-4E72-9157-EA18DEFC16BF}"/>
              </a:ext>
            </a:extLst>
          </p:cNvPr>
          <p:cNvSpPr txBox="1">
            <a:spLocks/>
          </p:cNvSpPr>
          <p:nvPr/>
        </p:nvSpPr>
        <p:spPr>
          <a:xfrm>
            <a:off x="647700" y="328110"/>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Key Takeaways: Tobacco and EVP</a:t>
            </a:r>
            <a:endParaRPr lang="en-US">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5B5F6A1-CBDC-B096-9553-7B22EC27348A}"/>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247BD1AF-27DA-F626-692B-CBDC0B4FA1C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16</a:t>
            </a:r>
          </a:p>
        </p:txBody>
      </p:sp>
      <p:sp>
        <p:nvSpPr>
          <p:cNvPr id="8" name="TextBox 7">
            <a:extLst>
              <a:ext uri="{FF2B5EF4-FFF2-40B4-BE49-F238E27FC236}">
                <a16:creationId xmlns:a16="http://schemas.microsoft.com/office/drawing/2014/main" id="{71B8E2A7-7F1D-5052-10F1-5B4F99D637B5}"/>
              </a:ext>
            </a:extLst>
          </p:cNvPr>
          <p:cNvSpPr txBox="1"/>
          <p:nvPr/>
        </p:nvSpPr>
        <p:spPr>
          <a:xfrm>
            <a:off x="531470" y="1330032"/>
            <a:ext cx="10896819" cy="5498941"/>
          </a:xfrm>
          <a:prstGeom prst="rect">
            <a:avLst/>
          </a:prstGeom>
          <a:noFill/>
        </p:spPr>
        <p:txBody>
          <a:bodyPr wrap="square" lIns="91440" tIns="45720" rIns="91440" bIns="45720" rtlCol="0" anchor="t">
            <a:spAutoFit/>
          </a:bodyPr>
          <a:lstStyle/>
          <a:p>
            <a:pPr marL="571500" indent="-571500">
              <a:spcBef>
                <a:spcPts val="400"/>
              </a:spcBef>
              <a:spcAft>
                <a:spcPts val="400"/>
              </a:spcAft>
              <a:buFont typeface="Courier New"/>
              <a:buChar char="o"/>
              <a:defRPr/>
            </a:pPr>
            <a:endParaRPr lang="en-US" sz="2000" b="1">
              <a:solidFill>
                <a:srgbClr val="002060"/>
              </a:solidFill>
              <a:ea typeface="Calibri" panose="020F0502020204030204" pitchFamily="34" charset="0"/>
              <a:cs typeface="Calibri" panose="020F0502020204030204" pitchFamily="34" charset="0"/>
            </a:endParaRP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The use of tobacco products (excluding vaping) has been gradually decreasing over the years across all age groups in Connecticut, whereas the use of EVPs has continuously increased and exceeded the use of t0bacco in 2015 among high school students in Connecticut.</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High school students who identified as LGB had a higher prevalence of past 30-day use of EVPs compared to high students who identified as heterosexual.</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According to an online survey, over half  of CT young adults who smoked e-cigarettes report using </a:t>
            </a:r>
            <a:r>
              <a:rPr lang="en-US" sz="2000" b="1" u="sng">
                <a:solidFill>
                  <a:srgbClr val="002060"/>
                </a:solidFill>
                <a:ea typeface="Calibri" panose="020F0502020204030204" pitchFamily="34" charset="0"/>
                <a:cs typeface="Calibri"/>
              </a:rPr>
              <a:t>THC/marijuana oils</a:t>
            </a:r>
            <a:r>
              <a:rPr lang="en-US" sz="2000" b="1">
                <a:solidFill>
                  <a:srgbClr val="002060"/>
                </a:solidFill>
                <a:ea typeface="Calibri" panose="020F0502020204030204" pitchFamily="34" charset="0"/>
                <a:cs typeface="Calibri"/>
              </a:rPr>
              <a:t> in their vaping device.</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Tobacco sales violations remained stable until 2020. This change can possibly be attributed to COVID.</a:t>
            </a:r>
          </a:p>
          <a:p>
            <a:pPr marL="571500" indent="-571500">
              <a:spcBef>
                <a:spcPts val="400"/>
              </a:spcBef>
              <a:spcAft>
                <a:spcPts val="400"/>
              </a:spcAft>
              <a:buFont typeface="Courier New"/>
              <a:buChar char="o"/>
              <a:defRPr/>
            </a:pPr>
            <a:endParaRPr lang="en-US" sz="2000" b="1">
              <a:solidFill>
                <a:srgbClr val="002060"/>
              </a:solidFill>
              <a:ea typeface="Calibri" panose="020F0502020204030204" pitchFamily="34" charset="0"/>
              <a:cs typeface="Calibri" panose="020F0502020204030204" pitchFamily="34" charset="0"/>
            </a:endParaRPr>
          </a:p>
          <a:p>
            <a:pPr>
              <a:spcBef>
                <a:spcPts val="400"/>
              </a:spcBef>
              <a:spcAft>
                <a:spcPts val="400"/>
              </a:spcAft>
              <a:defRPr/>
            </a:pPr>
            <a:endParaRPr lang="en-US" b="1">
              <a:solidFill>
                <a:srgbClr val="002060"/>
              </a:solidFill>
              <a:ea typeface="Calibri" panose="020F0502020204030204" pitchFamily="34" charset="0"/>
              <a:cs typeface="Calibri" panose="020F0502020204030204" pitchFamily="34" charset="0"/>
            </a:endParaRPr>
          </a:p>
          <a:p>
            <a:pPr>
              <a:spcBef>
                <a:spcPts val="400"/>
              </a:spcBef>
              <a:spcAft>
                <a:spcPts val="400"/>
              </a:spcAft>
              <a:defRPr/>
            </a:pPr>
            <a:endParaRPr lang="en-US" sz="3000" b="1">
              <a:solidFill>
                <a:srgbClr val="002060"/>
              </a:solidFill>
              <a:ea typeface="Calibri" panose="020F0502020204030204" pitchFamily="34" charset="0"/>
              <a:cs typeface="Calibri" panose="020F0502020204030204" pitchFamily="34" charset="0"/>
            </a:endParaRPr>
          </a:p>
          <a:p>
            <a:pPr marL="571500" indent="-571500">
              <a:spcBef>
                <a:spcPts val="400"/>
              </a:spcBef>
              <a:spcAft>
                <a:spcPts val="400"/>
              </a:spcAft>
              <a:buFont typeface="Arial"/>
              <a:buChar char="•"/>
              <a:defRPr/>
            </a:pPr>
            <a:endParaRPr lang="en-US" sz="3000" b="1">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960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801A-33A8-0234-C30C-AC0B27F2E027}"/>
            </a:ext>
          </a:extLst>
        </p:cNvPr>
        <p:cNvGrpSpPr/>
        <p:nvPr/>
      </p:nvGrpSpPr>
      <p:grpSpPr>
        <a:xfrm>
          <a:off x="0" y="0"/>
          <a:ext cx="0" cy="0"/>
          <a:chOff x="0" y="0"/>
          <a:chExt cx="0" cy="0"/>
        </a:xfrm>
      </p:grpSpPr>
      <p:pic>
        <p:nvPicPr>
          <p:cNvPr id="3088" name="Picture 16" descr="Thc Chemical Formula Images – Browse 6,854 Stock Photos, Vectors, and Video  | Adobe Stock">
            <a:extLst>
              <a:ext uri="{FF2B5EF4-FFF2-40B4-BE49-F238E27FC236}">
                <a16:creationId xmlns:a16="http://schemas.microsoft.com/office/drawing/2014/main" id="{464C04E5-CB17-BF9C-9930-FDB0D770F94D}"/>
              </a:ext>
            </a:extLst>
          </p:cNvPr>
          <p:cNvPicPr>
            <a:picLocks noChangeAspect="1" noChangeArrowheads="1"/>
          </p:cNvPicPr>
          <p:nvPr/>
        </p:nvPicPr>
        <p:blipFill>
          <a:blip r:embed="rId3">
            <a:alphaModFix amt="16000"/>
            <a:extLst>
              <a:ext uri="{BEBA8EAE-BF5A-486C-A8C5-ECC9F3942E4B}">
                <a14:imgProps xmlns:a14="http://schemas.microsoft.com/office/drawing/2010/main">
                  <a14:imgLayer r:embed="rId4">
                    <a14:imgEffect>
                      <a14:sharpenSoften amount="-81000"/>
                    </a14:imgEffect>
                  </a14:imgLayer>
                </a14:imgProps>
              </a:ext>
              <a:ext uri="{28A0092B-C50C-407E-A947-70E740481C1C}">
                <a14:useLocalDpi xmlns:a14="http://schemas.microsoft.com/office/drawing/2010/main" val="0"/>
              </a:ext>
            </a:extLst>
          </a:blip>
          <a:srcRect/>
          <a:stretch>
            <a:fillRect/>
          </a:stretch>
        </p:blipFill>
        <p:spPr bwMode="auto">
          <a:xfrm>
            <a:off x="5150851" y="41089"/>
            <a:ext cx="6757591" cy="6757591"/>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a:extLst>
              <a:ext uri="{FF2B5EF4-FFF2-40B4-BE49-F238E27FC236}">
                <a16:creationId xmlns:a16="http://schemas.microsoft.com/office/drawing/2014/main" id="{2D7E3A75-8CF8-7F17-5489-B511254C93DA}"/>
              </a:ext>
            </a:extLst>
          </p:cNvPr>
          <p:cNvSpPr/>
          <p:nvPr/>
        </p:nvSpPr>
        <p:spPr>
          <a:xfrm>
            <a:off x="0" y="-4287"/>
            <a:ext cx="6096001" cy="6858000"/>
          </a:xfrm>
          <a:prstGeom prst="rect">
            <a:avLst/>
          </a:prstGeom>
          <a:solidFill>
            <a:srgbClr val="86C658"/>
          </a:solidFill>
          <a:ln>
            <a:noFill/>
          </a:ln>
          <a:effectLst>
            <a:outerShdw blurRad="698500" dist="419100" dir="21540000" algn="ctr" rotWithShape="0">
              <a:srgbClr val="0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6FFB87-11ED-88A3-8DDF-BB40C2E58AA3}"/>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EC7BFFC3-2F50-9F51-4540-448CCDAC264B}"/>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17</a:t>
            </a:r>
          </a:p>
        </p:txBody>
      </p:sp>
      <p:sp>
        <p:nvSpPr>
          <p:cNvPr id="6" name="Title 1">
            <a:extLst>
              <a:ext uri="{FF2B5EF4-FFF2-40B4-BE49-F238E27FC236}">
                <a16:creationId xmlns:a16="http://schemas.microsoft.com/office/drawing/2014/main" id="{9C1ACA94-E7B2-D9A4-0448-DE1CF7449AED}"/>
              </a:ext>
            </a:extLst>
          </p:cNvPr>
          <p:cNvSpPr txBox="1">
            <a:spLocks/>
          </p:cNvSpPr>
          <p:nvPr/>
        </p:nvSpPr>
        <p:spPr>
          <a:xfrm>
            <a:off x="3595431" y="2386509"/>
            <a:ext cx="5001126" cy="2076408"/>
          </a:xfrm>
          <a:prstGeom prst="rect">
            <a:avLst/>
          </a:prstGeom>
          <a:solidFill>
            <a:srgbClr val="000E2F"/>
          </a:solidFill>
          <a:ln w="12700" cmpd="sng">
            <a:noFill/>
          </a:ln>
          <a:effectLst>
            <a:outerShdw blurRad="50800" dist="50800" dir="5400000" algn="ctr" rotWithShape="0">
              <a:srgbClr val="000000">
                <a:alpha val="75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Aft>
                <a:spcPts val="600"/>
              </a:spcAft>
            </a:pPr>
            <a:endParaRPr lang="en-US" sz="6600" b="1" spc="300">
              <a:solidFill>
                <a:srgbClr val="000E2F"/>
              </a:solidFill>
            </a:endParaRPr>
          </a:p>
        </p:txBody>
      </p:sp>
      <p:sp>
        <p:nvSpPr>
          <p:cNvPr id="333" name="TextBox 332">
            <a:extLst>
              <a:ext uri="{FF2B5EF4-FFF2-40B4-BE49-F238E27FC236}">
                <a16:creationId xmlns:a16="http://schemas.microsoft.com/office/drawing/2014/main" id="{171122E3-D80F-E0E6-0BC1-25CF03F54C2E}"/>
              </a:ext>
            </a:extLst>
          </p:cNvPr>
          <p:cNvSpPr txBox="1"/>
          <p:nvPr/>
        </p:nvSpPr>
        <p:spPr>
          <a:xfrm>
            <a:off x="3892545" y="2639883"/>
            <a:ext cx="4406899" cy="1569660"/>
          </a:xfrm>
          <a:prstGeom prst="rect">
            <a:avLst/>
          </a:prstGeom>
          <a:noFill/>
          <a:effectLst/>
        </p:spPr>
        <p:txBody>
          <a:bodyPr wrap="square" rtlCol="0">
            <a:spAutoFit/>
          </a:bodyPr>
          <a:lstStyle/>
          <a:p>
            <a:pPr algn="ctr"/>
            <a:r>
              <a:rPr lang="en-US" sz="4800" b="1" spc="300">
                <a:solidFill>
                  <a:schemeClr val="bg1"/>
                </a:solidFill>
              </a:rPr>
              <a:t>Cannabis and Marijuana</a:t>
            </a:r>
          </a:p>
        </p:txBody>
      </p:sp>
    </p:spTree>
    <p:extLst>
      <p:ext uri="{BB962C8B-B14F-4D97-AF65-F5344CB8AC3E}">
        <p14:creationId xmlns:p14="http://schemas.microsoft.com/office/powerpoint/2010/main" val="30325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F26A7-E163-EC60-EC70-742B35151DC1}"/>
            </a:ext>
          </a:extLst>
        </p:cNvPr>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66DD794A-4CC9-66AB-DAFD-A8FF51108C8F}"/>
              </a:ext>
            </a:extLst>
          </p:cNvPr>
          <p:cNvGraphicFramePr>
            <a:graphicFrameLocks noGrp="1"/>
          </p:cNvGraphicFramePr>
          <p:nvPr>
            <p:ph idx="1"/>
            <p:extLst>
              <p:ext uri="{D42A27DB-BD31-4B8C-83A1-F6EECF244321}">
                <p14:modId xmlns:p14="http://schemas.microsoft.com/office/powerpoint/2010/main" val="3731504600"/>
              </p:ext>
            </p:extLst>
          </p:nvPr>
        </p:nvGraphicFramePr>
        <p:xfrm>
          <a:off x="750351" y="1245089"/>
          <a:ext cx="10791864" cy="490897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a:extLst>
              <a:ext uri="{FF2B5EF4-FFF2-40B4-BE49-F238E27FC236}">
                <a16:creationId xmlns:a16="http://schemas.microsoft.com/office/drawing/2014/main" id="{87843ABC-EAFF-CBE5-D7D3-668EC19E92B8}"/>
              </a:ext>
            </a:extLst>
          </p:cNvPr>
          <p:cNvSpPr>
            <a:spLocks noGrp="1"/>
          </p:cNvSpPr>
          <p:nvPr/>
        </p:nvSpPr>
        <p:spPr>
          <a:xfrm>
            <a:off x="142875" y="6509352"/>
            <a:ext cx="1994756" cy="4443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rgbClr val="002060"/>
                </a:solidFill>
              </a:rPr>
              <a:t>Source: NSDUH</a:t>
            </a:r>
          </a:p>
        </p:txBody>
      </p:sp>
      <p:sp>
        <p:nvSpPr>
          <p:cNvPr id="5" name="Title 1">
            <a:extLst>
              <a:ext uri="{FF2B5EF4-FFF2-40B4-BE49-F238E27FC236}">
                <a16:creationId xmlns:a16="http://schemas.microsoft.com/office/drawing/2014/main" id="{EE063465-61B7-D195-02F4-A2B34FB26A49}"/>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Marijuana Use</a:t>
            </a:r>
            <a:endParaRPr lang="en-US" sz="3600" b="1" u="sng">
              <a:solidFill>
                <a:srgbClr val="002060"/>
              </a:solidFill>
            </a:endParaRPr>
          </a:p>
        </p:txBody>
      </p:sp>
      <p:sp>
        <p:nvSpPr>
          <p:cNvPr id="7" name="Title 1">
            <a:extLst>
              <a:ext uri="{FF2B5EF4-FFF2-40B4-BE49-F238E27FC236}">
                <a16:creationId xmlns:a16="http://schemas.microsoft.com/office/drawing/2014/main" id="{CAB69F6F-7978-9414-FA65-DC22D9A2F628}"/>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Past Month Marijuana Use by Age Group in CT and the US, 2015-2022</a:t>
            </a:r>
            <a:endParaRPr lang="en-US" sz="1800">
              <a:solidFill>
                <a:srgbClr val="002060"/>
              </a:solidFill>
            </a:endParaRPr>
          </a:p>
        </p:txBody>
      </p:sp>
      <p:pic>
        <p:nvPicPr>
          <p:cNvPr id="8" name="Picture 7">
            <a:extLst>
              <a:ext uri="{FF2B5EF4-FFF2-40B4-BE49-F238E27FC236}">
                <a16:creationId xmlns:a16="http://schemas.microsoft.com/office/drawing/2014/main" id="{DDADBBA0-E151-E572-8556-A3B1F15B60B9}"/>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id="{B0862028-6C32-2C88-4304-77F1949B9336}"/>
              </a:ext>
            </a:extLst>
          </p:cNvPr>
          <p:cNvSpPr txBox="1"/>
          <p:nvPr/>
        </p:nvSpPr>
        <p:spPr>
          <a:xfrm>
            <a:off x="229960" y="6360080"/>
            <a:ext cx="1131225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2060"/>
                </a:solidFill>
                <a:effectLst/>
              </a:rPr>
              <a:t>Note: *State estimates for these years are no longer available due to methodological concerns with combining 2019 and 2020 data. </a:t>
            </a:r>
            <a:endParaRPr lang="en-US" sz="1200">
              <a:solidFill>
                <a:srgbClr val="002060"/>
              </a:solidFill>
            </a:endParaRPr>
          </a:p>
        </p:txBody>
      </p:sp>
      <p:sp>
        <p:nvSpPr>
          <p:cNvPr id="10" name="Slide Number Placeholder 2">
            <a:extLst>
              <a:ext uri="{FF2B5EF4-FFF2-40B4-BE49-F238E27FC236}">
                <a16:creationId xmlns:a16="http://schemas.microsoft.com/office/drawing/2014/main" id="{D73876DC-72FC-F86C-39F7-BE53C5F64B84}"/>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18</a:t>
            </a:r>
          </a:p>
        </p:txBody>
      </p:sp>
      <p:sp>
        <p:nvSpPr>
          <p:cNvPr id="9" name="TextBox 8">
            <a:extLst>
              <a:ext uri="{FF2B5EF4-FFF2-40B4-BE49-F238E27FC236}">
                <a16:creationId xmlns:a16="http://schemas.microsoft.com/office/drawing/2014/main" id="{8B4B3326-FE0E-F027-04D5-1AD8892243DC}"/>
              </a:ext>
            </a:extLst>
          </p:cNvPr>
          <p:cNvSpPr txBox="1"/>
          <p:nvPr/>
        </p:nvSpPr>
        <p:spPr>
          <a:xfrm>
            <a:off x="8182329" y="1552398"/>
            <a:ext cx="3010290" cy="954107"/>
          </a:xfrm>
          <a:prstGeom prst="rect">
            <a:avLst/>
          </a:prstGeom>
          <a:solidFill>
            <a:schemeClr val="bg1"/>
          </a:solidFill>
          <a:ln>
            <a:solidFill>
              <a:srgbClr val="000E2F"/>
            </a:solidFill>
          </a:ln>
          <a:effectLst>
            <a:outerShdw blurRad="50800" dist="38100" dir="5400000" algn="t" rotWithShape="0">
              <a:prstClr val="black">
                <a:alpha val="40000"/>
              </a:prstClr>
            </a:outerShdw>
          </a:effectLst>
        </p:spPr>
        <p:txBody>
          <a:bodyPr wrap="square">
            <a:spAutoFit/>
          </a:bodyPr>
          <a:lstStyle/>
          <a:p>
            <a:r>
              <a:rPr lang="en-US" sz="1400" b="1">
                <a:solidFill>
                  <a:srgbClr val="002060"/>
                </a:solidFill>
                <a:latin typeface="Calibri" panose="020F0502020204030204" pitchFamily="34" charset="0"/>
                <a:cs typeface="Calibri" panose="020F0502020204030204" pitchFamily="34" charset="0"/>
              </a:rPr>
              <a:t>Past month marijuana/cannabis use </a:t>
            </a:r>
            <a:r>
              <a:rPr lang="en-US" sz="1400">
                <a:solidFill>
                  <a:srgbClr val="002060"/>
                </a:solidFill>
                <a:latin typeface="Calibri" panose="020F0502020204030204" pitchFamily="34" charset="0"/>
                <a:cs typeface="Calibri" panose="020F0502020204030204" pitchFamily="34" charset="0"/>
              </a:rPr>
              <a:t>for individuals aged 26 and older was </a:t>
            </a:r>
            <a:r>
              <a:rPr lang="en-US" sz="1400" b="1">
                <a:solidFill>
                  <a:srgbClr val="002060"/>
                </a:solidFill>
                <a:latin typeface="Calibri" panose="020F0502020204030204" pitchFamily="34" charset="0"/>
                <a:cs typeface="Calibri" panose="020F0502020204030204" pitchFamily="34" charset="0"/>
              </a:rPr>
              <a:t>similar between CT and the US</a:t>
            </a:r>
            <a:r>
              <a:rPr lang="en-US" sz="1400">
                <a:solidFill>
                  <a:srgbClr val="002060"/>
                </a:solidFill>
                <a:latin typeface="Calibri" panose="020F0502020204030204" pitchFamily="34" charset="0"/>
                <a:cs typeface="Calibri" panose="020F0502020204030204" pitchFamily="34" charset="0"/>
              </a:rPr>
              <a:t> (13.4% vs. 13.3% in 2021-22 period).</a:t>
            </a:r>
          </a:p>
        </p:txBody>
      </p:sp>
    </p:spTree>
    <p:extLst>
      <p:ext uri="{BB962C8B-B14F-4D97-AF65-F5344CB8AC3E}">
        <p14:creationId xmlns:p14="http://schemas.microsoft.com/office/powerpoint/2010/main" val="1017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PES logo final 022818">
            <a:extLst>
              <a:ext uri="{FF2B5EF4-FFF2-40B4-BE49-F238E27FC236}">
                <a16:creationId xmlns:a16="http://schemas.microsoft.com/office/drawing/2014/main" id="{E156BA28-19AC-6B11-B734-E0CE6FB26E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2638" y="386146"/>
            <a:ext cx="1453454" cy="727886"/>
          </a:xfrm>
          <a:prstGeom prst="rect">
            <a:avLst/>
          </a:prstGeom>
          <a:noFill/>
          <a:ln>
            <a:noFill/>
          </a:ln>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0587C802-4D66-D7C8-6AF8-AEF6C128D764}"/>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a:t>
            </a:r>
          </a:p>
        </p:txBody>
      </p:sp>
      <p:sp>
        <p:nvSpPr>
          <p:cNvPr id="7" name="Title 1">
            <a:extLst>
              <a:ext uri="{FF2B5EF4-FFF2-40B4-BE49-F238E27FC236}">
                <a16:creationId xmlns:a16="http://schemas.microsoft.com/office/drawing/2014/main" id="{F3246533-51F2-BF92-7A89-F9DA7FE78D51}"/>
              </a:ext>
            </a:extLst>
          </p:cNvPr>
          <p:cNvSpPr txBox="1">
            <a:spLocks/>
          </p:cNvSpPr>
          <p:nvPr/>
        </p:nvSpPr>
        <p:spPr>
          <a:xfrm>
            <a:off x="647481" y="572526"/>
            <a:ext cx="10896600" cy="721587"/>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rgbClr val="002060"/>
                </a:solidFill>
                <a:ea typeface="Calibri"/>
                <a:cs typeface="Calibri"/>
              </a:rPr>
              <a:t>Objectives</a:t>
            </a:r>
          </a:p>
          <a:p>
            <a:pPr algn="ctr"/>
            <a:endParaRPr lang="en-US" sz="4800" b="1">
              <a:solidFill>
                <a:srgbClr val="002060"/>
              </a:solidFill>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857433-2FD0-71E1-BC90-2B124CD6FD6E}"/>
              </a:ext>
            </a:extLst>
          </p:cNvPr>
          <p:cNvSpPr txBox="1"/>
          <p:nvPr/>
        </p:nvSpPr>
        <p:spPr>
          <a:xfrm>
            <a:off x="647481" y="1806282"/>
            <a:ext cx="10896819" cy="3785652"/>
          </a:xfrm>
          <a:prstGeom prst="rect">
            <a:avLst/>
          </a:prstGeom>
          <a:noFill/>
        </p:spPr>
        <p:txBody>
          <a:bodyPr wrap="square" lIns="91440" tIns="45720" rIns="91440" bIns="45720" rtlCol="0" anchor="t">
            <a:spAutoFit/>
          </a:bodyPr>
          <a:lstStyle/>
          <a:p>
            <a:pPr marL="571500" indent="-571500">
              <a:buFont typeface="Arial"/>
              <a:buChar char="•"/>
              <a:defRPr/>
            </a:pPr>
            <a:r>
              <a:rPr lang="en-US" sz="3000" b="1">
                <a:solidFill>
                  <a:srgbClr val="002060"/>
                </a:solidFill>
                <a:ea typeface="Calibri"/>
                <a:cs typeface="Calibri"/>
              </a:rPr>
              <a:t>Describe the state of substance use and misuse in Connecticut in terms of:</a:t>
            </a:r>
            <a:endParaRPr lang="en-US"/>
          </a:p>
          <a:p>
            <a:pPr marL="1028700" lvl="1" indent="-571500">
              <a:buFont typeface="Courier New"/>
              <a:buChar char="o"/>
              <a:defRPr/>
            </a:pPr>
            <a:r>
              <a:rPr lang="en-US" sz="3000" b="1">
                <a:solidFill>
                  <a:srgbClr val="002060"/>
                </a:solidFill>
                <a:ea typeface="Calibri"/>
                <a:cs typeface="Calibri"/>
              </a:rPr>
              <a:t>prevalence of use and misuse;</a:t>
            </a:r>
          </a:p>
          <a:p>
            <a:pPr marL="1028700" lvl="1" indent="-571500">
              <a:buFont typeface="Courier New"/>
              <a:buChar char="o"/>
              <a:defRPr/>
            </a:pPr>
            <a:r>
              <a:rPr lang="en-US" sz="3000" b="1">
                <a:solidFill>
                  <a:srgbClr val="002060"/>
                </a:solidFill>
                <a:ea typeface="Calibri"/>
                <a:cs typeface="Calibri"/>
              </a:rPr>
              <a:t>perceptions and consequences related to use and misuse;</a:t>
            </a:r>
          </a:p>
          <a:p>
            <a:pPr marL="571500" indent="-571500">
              <a:buFont typeface="Arial"/>
              <a:buChar char="•"/>
              <a:defRPr/>
            </a:pPr>
            <a:r>
              <a:rPr lang="en-US" sz="3000" b="1">
                <a:solidFill>
                  <a:srgbClr val="002060"/>
                </a:solidFill>
                <a:ea typeface="Calibri"/>
                <a:cs typeface="Calibri"/>
              </a:rPr>
              <a:t>Explore trends in substance use/misuse and consequences over time;</a:t>
            </a:r>
          </a:p>
          <a:p>
            <a:pPr marL="571500" indent="-571500">
              <a:buFont typeface="Arial"/>
              <a:buChar char="•"/>
              <a:defRPr/>
            </a:pPr>
            <a:r>
              <a:rPr lang="en-US" sz="3000" b="1">
                <a:solidFill>
                  <a:srgbClr val="002060"/>
                </a:solidFill>
                <a:ea typeface="Calibri"/>
                <a:cs typeface="Calibri"/>
              </a:rPr>
              <a:t>Illuminate substance use- and misuse-related concerns, risk groups, and priorities.</a:t>
            </a:r>
            <a:endParaRPr lang="en-US" sz="3000" b="1">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144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29665436"/>
              </p:ext>
            </p:extLst>
          </p:nvPr>
        </p:nvGraphicFramePr>
        <p:xfrm>
          <a:off x="299443" y="1108035"/>
          <a:ext cx="11593114" cy="490163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44541B7-FCA5-48CC-A7D8-94082B9EF053}"/>
              </a:ext>
            </a:extLst>
          </p:cNvPr>
          <p:cNvSpPr>
            <a:spLocks noGrp="1"/>
          </p:cNvSpPr>
          <p:nvPr/>
        </p:nvSpPr>
        <p:spPr>
          <a:xfrm>
            <a:off x="142875" y="6499318"/>
            <a:ext cx="1994756" cy="4443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rgbClr val="002060"/>
                </a:solidFill>
              </a:rPr>
              <a:t>Source: NSDUH</a:t>
            </a:r>
          </a:p>
        </p:txBody>
      </p:sp>
      <p:sp>
        <p:nvSpPr>
          <p:cNvPr id="6" name="Rectangle 5">
            <a:extLst>
              <a:ext uri="{FF2B5EF4-FFF2-40B4-BE49-F238E27FC236}">
                <a16:creationId xmlns:a16="http://schemas.microsoft.com/office/drawing/2014/main" id="{E6CF4904-FC16-45F1-98D9-4A4B3C1335A6}"/>
              </a:ext>
            </a:extLst>
          </p:cNvPr>
          <p:cNvSpPr/>
          <p:nvPr/>
        </p:nvSpPr>
        <p:spPr>
          <a:xfrm>
            <a:off x="193944" y="6151217"/>
            <a:ext cx="8274829" cy="461665"/>
          </a:xfrm>
          <a:prstGeom prst="rect">
            <a:avLst/>
          </a:prstGeom>
        </p:spPr>
        <p:txBody>
          <a:bodyPr wrap="none">
            <a:spAutoFit/>
          </a:bodyPr>
          <a:lstStyle/>
          <a:p>
            <a:r>
              <a:rPr lang="en-US" sz="1200">
                <a:solidFill>
                  <a:srgbClr val="002060"/>
                </a:solidFill>
              </a:rPr>
              <a:t>Note: The 2015 NSDUH underwent significant redesigns, including the order of perceived risk questions, affecting comparability.</a:t>
            </a:r>
          </a:p>
          <a:p>
            <a:r>
              <a:rPr lang="en-US" sz="1200">
                <a:solidFill>
                  <a:srgbClr val="002060"/>
                </a:solidFill>
              </a:rPr>
              <a:t>*State estimates for these years are no longer available due to methodological concerns with combining 2019 and 2020 data.</a:t>
            </a:r>
          </a:p>
        </p:txBody>
      </p:sp>
      <p:sp>
        <p:nvSpPr>
          <p:cNvPr id="9" name="Title 1">
            <a:extLst>
              <a:ext uri="{FF2B5EF4-FFF2-40B4-BE49-F238E27FC236}">
                <a16:creationId xmlns:a16="http://schemas.microsoft.com/office/drawing/2014/main" id="{044B436B-6A1B-A570-2214-4B07FBC6F9E6}"/>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a:rPr>
              <a:t>Perceived Risk from Smoking Marijuana, by Age Group</a:t>
            </a:r>
            <a:endParaRPr lang="en-US" sz="3200" b="1" u="sng">
              <a:solidFill>
                <a:srgbClr val="002060"/>
              </a:solidFill>
            </a:endParaRPr>
          </a:p>
        </p:txBody>
      </p:sp>
      <p:sp>
        <p:nvSpPr>
          <p:cNvPr id="10" name="Title 1">
            <a:extLst>
              <a:ext uri="{FF2B5EF4-FFF2-40B4-BE49-F238E27FC236}">
                <a16:creationId xmlns:a16="http://schemas.microsoft.com/office/drawing/2014/main" id="{615295CB-BFB0-9534-3BFE-C44A56A63D48}"/>
              </a:ext>
            </a:extLst>
          </p:cNvPr>
          <p:cNvSpPr txBox="1">
            <a:spLocks/>
          </p:cNvSpPr>
          <p:nvPr/>
        </p:nvSpPr>
        <p:spPr>
          <a:xfrm>
            <a:off x="299443" y="730632"/>
            <a:ext cx="11206756"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a:rPr>
              <a:t>Percent of Persons Perceiving Great Risk from Smoking Marijuana Once Per Month in CT, 2015-2022 </a:t>
            </a:r>
            <a:endParaRPr lang="en-US" sz="1800">
              <a:solidFill>
                <a:srgbClr val="002060"/>
              </a:solidFill>
            </a:endParaRPr>
          </a:p>
        </p:txBody>
      </p:sp>
      <p:pic>
        <p:nvPicPr>
          <p:cNvPr id="3" name="Picture 2">
            <a:extLst>
              <a:ext uri="{FF2B5EF4-FFF2-40B4-BE49-F238E27FC236}">
                <a16:creationId xmlns:a16="http://schemas.microsoft.com/office/drawing/2014/main" id="{9B25D7E9-E96E-B654-033F-B79A9E2F0472}"/>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1" name="TextBox 10">
            <a:extLst>
              <a:ext uri="{FF2B5EF4-FFF2-40B4-BE49-F238E27FC236}">
                <a16:creationId xmlns:a16="http://schemas.microsoft.com/office/drawing/2014/main" id="{77C9A684-F426-DDBB-5036-87C874AAE24C}"/>
              </a:ext>
            </a:extLst>
          </p:cNvPr>
          <p:cNvSpPr txBox="1"/>
          <p:nvPr/>
        </p:nvSpPr>
        <p:spPr>
          <a:xfrm>
            <a:off x="8335121" y="2053958"/>
            <a:ext cx="3274143" cy="954107"/>
          </a:xfrm>
          <a:prstGeom prst="rect">
            <a:avLst/>
          </a:prstGeom>
          <a:solidFill>
            <a:schemeClr val="bg1"/>
          </a:solidFill>
          <a:ln>
            <a:solidFill>
              <a:srgbClr val="002060"/>
            </a:solidFill>
          </a:ln>
          <a:effectLst>
            <a:outerShdw blurRad="50800" dist="38100" dir="5400000" algn="t" rotWithShape="0">
              <a:prstClr val="black">
                <a:alpha val="40000"/>
              </a:prstClr>
            </a:outerShdw>
          </a:effectLst>
        </p:spPr>
        <p:txBody>
          <a:bodyPr wrap="square">
            <a:spAutoFit/>
          </a:bodyPr>
          <a:lstStyle/>
          <a:p>
            <a:r>
              <a:rPr lang="en-US" sz="1400">
                <a:solidFill>
                  <a:srgbClr val="002060"/>
                </a:solidFill>
                <a:latin typeface="Calibri" panose="020F0502020204030204" pitchFamily="34" charset="0"/>
                <a:ea typeface="Calibri" panose="020F0502020204030204" pitchFamily="34" charset="0"/>
                <a:cs typeface="Calibri" panose="020F0502020204030204" pitchFamily="34" charset="0"/>
              </a:rPr>
              <a:t>CT residents aged 18-25-years old have both the </a:t>
            </a:r>
            <a:r>
              <a:rPr lang="en-US" sz="1400" b="1">
                <a:solidFill>
                  <a:srgbClr val="002060"/>
                </a:solidFill>
                <a:latin typeface="Calibri" panose="020F0502020204030204" pitchFamily="34" charset="0"/>
                <a:ea typeface="Calibri" panose="020F0502020204030204" pitchFamily="34" charset="0"/>
                <a:cs typeface="Calibri" panose="020F0502020204030204" pitchFamily="34" charset="0"/>
              </a:rPr>
              <a:t>lowest perceived risk from smoking marijuana</a:t>
            </a:r>
            <a:r>
              <a:rPr lang="en-US" sz="1400">
                <a:solidFill>
                  <a:srgbClr val="002060"/>
                </a:solidFill>
                <a:latin typeface="Calibri" panose="020F0502020204030204" pitchFamily="34" charset="0"/>
                <a:ea typeface="Calibri" panose="020F0502020204030204" pitchFamily="34" charset="0"/>
                <a:cs typeface="Calibri" panose="020F0502020204030204" pitchFamily="34" charset="0"/>
              </a:rPr>
              <a:t> and the </a:t>
            </a:r>
            <a:r>
              <a:rPr lang="en-US" sz="1400" b="1">
                <a:solidFill>
                  <a:srgbClr val="002060"/>
                </a:solidFill>
                <a:latin typeface="Calibri" panose="020F0502020204030204" pitchFamily="34" charset="0"/>
                <a:ea typeface="Calibri" panose="020F0502020204030204" pitchFamily="34" charset="0"/>
                <a:cs typeface="Calibri" panose="020F0502020204030204" pitchFamily="34" charset="0"/>
              </a:rPr>
              <a:t>highest prevalence of past </a:t>
            </a:r>
            <a:r>
              <a:rPr lang="en-US" altLang="zh-CN" sz="1400" b="1">
                <a:solidFill>
                  <a:srgbClr val="002060"/>
                </a:solidFill>
                <a:latin typeface="Calibri" panose="020F0502020204030204" pitchFamily="34" charset="0"/>
                <a:ea typeface="Calibri" panose="020F0502020204030204" pitchFamily="34" charset="0"/>
                <a:cs typeface="Calibri" panose="020F0502020204030204" pitchFamily="34" charset="0"/>
              </a:rPr>
              <a:t>month</a:t>
            </a:r>
            <a:r>
              <a:rPr lang="en-US" sz="1400" b="1">
                <a:solidFill>
                  <a:srgbClr val="002060"/>
                </a:solidFill>
                <a:latin typeface="Calibri" panose="020F0502020204030204" pitchFamily="34" charset="0"/>
                <a:ea typeface="Calibri" panose="020F0502020204030204" pitchFamily="34" charset="0"/>
                <a:cs typeface="Calibri" panose="020F0502020204030204" pitchFamily="34" charset="0"/>
              </a:rPr>
              <a:t> marijuana use.</a:t>
            </a:r>
          </a:p>
        </p:txBody>
      </p:sp>
      <p:sp>
        <p:nvSpPr>
          <p:cNvPr id="8" name="Slide Number Placeholder 2">
            <a:extLst>
              <a:ext uri="{FF2B5EF4-FFF2-40B4-BE49-F238E27FC236}">
                <a16:creationId xmlns:a16="http://schemas.microsoft.com/office/drawing/2014/main" id="{152BB94E-B313-8EE0-66BF-24B91607EE9A}"/>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19</a:t>
            </a:r>
          </a:p>
        </p:txBody>
      </p:sp>
    </p:spTree>
    <p:extLst>
      <p:ext uri="{BB962C8B-B14F-4D97-AF65-F5344CB8AC3E}">
        <p14:creationId xmlns:p14="http://schemas.microsoft.com/office/powerpoint/2010/main" val="37445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44" y="136525"/>
            <a:ext cx="8876640" cy="784845"/>
          </a:xfrm>
        </p:spPr>
        <p:txBody>
          <a:bodyPr>
            <a:noAutofit/>
          </a:bodyPr>
          <a:lstStyle/>
          <a:p>
            <a:pPr lvl="0" defTabSz="914400">
              <a:spcBef>
                <a:spcPts val="0"/>
              </a:spcBef>
              <a:defRPr/>
            </a:pPr>
            <a:r>
              <a:rPr lang="en-US" sz="3600" b="1" u="sng">
                <a:solidFill>
                  <a:srgbClr val="002060"/>
                </a:solidFill>
                <a:latin typeface="+mn-lt"/>
                <a:ea typeface="+mn-ea"/>
                <a:cs typeface="Arial" panose="020B0604020202020204" pitchFamily="34" charset="0"/>
              </a:rPr>
              <a:t>Marijuana Use by Sexual Identity</a:t>
            </a:r>
            <a:endParaRPr lang="en-US" sz="3600" b="1" u="sng">
              <a:ea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4103010"/>
              </p:ext>
            </p:extLst>
          </p:nvPr>
        </p:nvGraphicFramePr>
        <p:xfrm>
          <a:off x="890334" y="1534829"/>
          <a:ext cx="11168316" cy="49550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32409" y="6593335"/>
            <a:ext cx="2107885" cy="276999"/>
          </a:xfrm>
          <a:prstGeom prst="rect">
            <a:avLst/>
          </a:prstGeom>
        </p:spPr>
        <p:txBody>
          <a:bodyPr wrap="none">
            <a:spAutoFit/>
          </a:bodyPr>
          <a:lstStyle/>
          <a:p>
            <a:pPr algn="l"/>
            <a:r>
              <a:rPr lang="en-US" sz="1200" b="1">
                <a:solidFill>
                  <a:srgbClr val="002060"/>
                </a:solidFill>
              </a:rPr>
              <a:t>Source: CSHS (CT YRBS) 2021</a:t>
            </a:r>
          </a:p>
        </p:txBody>
      </p:sp>
      <p:sp>
        <p:nvSpPr>
          <p:cNvPr id="5" name="Title 1">
            <a:extLst>
              <a:ext uri="{FF2B5EF4-FFF2-40B4-BE49-F238E27FC236}">
                <a16:creationId xmlns:a16="http://schemas.microsoft.com/office/drawing/2014/main" id="{29281D20-3008-B618-D73B-7202E2DE6128}"/>
              </a:ext>
            </a:extLst>
          </p:cNvPr>
          <p:cNvSpPr txBox="1">
            <a:spLocks/>
          </p:cNvSpPr>
          <p:nvPr/>
        </p:nvSpPr>
        <p:spPr>
          <a:xfrm>
            <a:off x="299444" y="749984"/>
            <a:ext cx="10063756" cy="48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High School Students Reporting Use of Marijuana in CT, 2021</a:t>
            </a:r>
            <a:endParaRPr lang="en-US" sz="1800">
              <a:solidFill>
                <a:srgbClr val="002060"/>
              </a:solidFill>
              <a:latin typeface="+mn-lt"/>
            </a:endParaRPr>
          </a:p>
        </p:txBody>
      </p:sp>
      <p:pic>
        <p:nvPicPr>
          <p:cNvPr id="4" name="Picture 3">
            <a:extLst>
              <a:ext uri="{FF2B5EF4-FFF2-40B4-BE49-F238E27FC236}">
                <a16:creationId xmlns:a16="http://schemas.microsoft.com/office/drawing/2014/main" id="{770321C0-6D8B-4B31-CA0A-4632869E4A64}"/>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cxnSp>
        <p:nvCxnSpPr>
          <p:cNvPr id="11" name="Straight Connector 10">
            <a:extLst>
              <a:ext uri="{FF2B5EF4-FFF2-40B4-BE49-F238E27FC236}">
                <a16:creationId xmlns:a16="http://schemas.microsoft.com/office/drawing/2014/main" id="{427EB158-1849-4191-347F-FCC16CC1AF5A}"/>
              </a:ext>
            </a:extLst>
          </p:cNvPr>
          <p:cNvCxnSpPr>
            <a:cxnSpLocks/>
          </p:cNvCxnSpPr>
          <p:nvPr/>
        </p:nvCxnSpPr>
        <p:spPr>
          <a:xfrm>
            <a:off x="890334" y="4087970"/>
            <a:ext cx="840850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5C3FF6CB-EE7B-FAC3-680A-40165380DA99}"/>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20</a:t>
            </a:r>
          </a:p>
        </p:txBody>
      </p:sp>
    </p:spTree>
    <p:extLst>
      <p:ext uri="{BB962C8B-B14F-4D97-AF65-F5344CB8AC3E}">
        <p14:creationId xmlns:p14="http://schemas.microsoft.com/office/powerpoint/2010/main" val="138932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56902025"/>
              </p:ext>
            </p:extLst>
          </p:nvPr>
        </p:nvGraphicFramePr>
        <p:xfrm>
          <a:off x="809872" y="1148920"/>
          <a:ext cx="11706140" cy="52692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44541B7-FCA5-48CC-A7D8-94082B9EF053}"/>
              </a:ext>
            </a:extLst>
          </p:cNvPr>
          <p:cNvSpPr>
            <a:spLocks noGrp="1"/>
          </p:cNvSpPr>
          <p:nvPr/>
        </p:nvSpPr>
        <p:spPr>
          <a:xfrm>
            <a:off x="142875" y="6499318"/>
            <a:ext cx="5769552" cy="4443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rgbClr val="002060"/>
                </a:solidFill>
              </a:rPr>
              <a:t>Source: CT Department of Consumer Protection</a:t>
            </a:r>
          </a:p>
        </p:txBody>
      </p:sp>
      <p:sp>
        <p:nvSpPr>
          <p:cNvPr id="9" name="Title 1">
            <a:extLst>
              <a:ext uri="{FF2B5EF4-FFF2-40B4-BE49-F238E27FC236}">
                <a16:creationId xmlns:a16="http://schemas.microsoft.com/office/drawing/2014/main" id="{044B436B-6A1B-A570-2214-4B07FBC6F9E6}"/>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Cannabis Retail Sales: Products Sold</a:t>
            </a:r>
            <a:endParaRPr lang="en-US" sz="3600" b="1" u="sng">
              <a:solidFill>
                <a:srgbClr val="002060"/>
              </a:solidFill>
            </a:endParaRPr>
          </a:p>
        </p:txBody>
      </p:sp>
      <p:sp>
        <p:nvSpPr>
          <p:cNvPr id="10" name="Title 1">
            <a:extLst>
              <a:ext uri="{FF2B5EF4-FFF2-40B4-BE49-F238E27FC236}">
                <a16:creationId xmlns:a16="http://schemas.microsoft.com/office/drawing/2014/main" id="{615295CB-BFB0-9534-3BFE-C44A56A63D48}"/>
              </a:ext>
            </a:extLst>
          </p:cNvPr>
          <p:cNvSpPr txBox="1">
            <a:spLocks/>
          </p:cNvSpPr>
          <p:nvPr/>
        </p:nvSpPr>
        <p:spPr>
          <a:xfrm>
            <a:off x="299443" y="730632"/>
            <a:ext cx="11206756"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Number of Adult-Use Cannabis and Medical Marijuana Products Sold in CT by Month, 2023-2024</a:t>
            </a:r>
            <a:endParaRPr lang="en-US" sz="1800">
              <a:solidFill>
                <a:srgbClr val="002060"/>
              </a:solidFill>
            </a:endParaRPr>
          </a:p>
        </p:txBody>
      </p:sp>
      <p:pic>
        <p:nvPicPr>
          <p:cNvPr id="3" name="Picture 2">
            <a:extLst>
              <a:ext uri="{FF2B5EF4-FFF2-40B4-BE49-F238E27FC236}">
                <a16:creationId xmlns:a16="http://schemas.microsoft.com/office/drawing/2014/main" id="{9B25D7E9-E96E-B654-033F-B79A9E2F0472}"/>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graphicFrame>
        <p:nvGraphicFramePr>
          <p:cNvPr id="11" name="Chart 10">
            <a:extLst>
              <a:ext uri="{FF2B5EF4-FFF2-40B4-BE49-F238E27FC236}">
                <a16:creationId xmlns:a16="http://schemas.microsoft.com/office/drawing/2014/main" id="{9C8BC3E8-7F22-CBA3-EE4E-958A2D120D9E}"/>
              </a:ext>
            </a:extLst>
          </p:cNvPr>
          <p:cNvGraphicFramePr/>
          <p:nvPr>
            <p:extLst>
              <p:ext uri="{D42A27DB-BD31-4B8C-83A1-F6EECF244321}">
                <p14:modId xmlns:p14="http://schemas.microsoft.com/office/powerpoint/2010/main" val="630327081"/>
              </p:ext>
            </p:extLst>
          </p:nvPr>
        </p:nvGraphicFramePr>
        <p:xfrm>
          <a:off x="8019796" y="906087"/>
          <a:ext cx="4178756" cy="4997957"/>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a:extLst>
              <a:ext uri="{FF2B5EF4-FFF2-40B4-BE49-F238E27FC236}">
                <a16:creationId xmlns:a16="http://schemas.microsoft.com/office/drawing/2014/main" id="{4E6C6111-3BC2-49EF-B20A-C966F33B9DBC}"/>
              </a:ext>
            </a:extLst>
          </p:cNvPr>
          <p:cNvCxnSpPr>
            <a:cxnSpLocks/>
          </p:cNvCxnSpPr>
          <p:nvPr/>
        </p:nvCxnSpPr>
        <p:spPr>
          <a:xfrm>
            <a:off x="7837712" y="1316418"/>
            <a:ext cx="0" cy="459377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0E0B87-8801-7719-2009-933BF0AF72A2}"/>
              </a:ext>
            </a:extLst>
          </p:cNvPr>
          <p:cNvSpPr txBox="1"/>
          <p:nvPr/>
        </p:nvSpPr>
        <p:spPr>
          <a:xfrm>
            <a:off x="299443" y="6219782"/>
            <a:ext cx="113122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2060"/>
                </a:solidFill>
                <a:effectLst/>
              </a:rPr>
              <a:t>Note: “Other” products sold include pills, capsules, non-smokable infused extract, tincture, marijuana infused topicals, liquid marijuana Rick Simpson Oil (RSO),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2060"/>
                </a:solidFill>
                <a:effectLst/>
              </a:rPr>
              <a:t>marijuana mix infused, and lozenge.</a:t>
            </a:r>
            <a:endParaRPr lang="en-US" sz="1200">
              <a:solidFill>
                <a:srgbClr val="002060"/>
              </a:solidFill>
            </a:endParaRPr>
          </a:p>
        </p:txBody>
      </p:sp>
      <p:sp>
        <p:nvSpPr>
          <p:cNvPr id="6" name="Slide Number Placeholder 2">
            <a:extLst>
              <a:ext uri="{FF2B5EF4-FFF2-40B4-BE49-F238E27FC236}">
                <a16:creationId xmlns:a16="http://schemas.microsoft.com/office/drawing/2014/main" id="{FBBD1E9E-C000-21D0-8553-C364EA8CED06}"/>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21</a:t>
            </a:r>
          </a:p>
        </p:txBody>
      </p:sp>
    </p:spTree>
    <p:extLst>
      <p:ext uri="{BB962C8B-B14F-4D97-AF65-F5344CB8AC3E}">
        <p14:creationId xmlns:p14="http://schemas.microsoft.com/office/powerpoint/2010/main" val="405282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7"/>
                                        </p:tgtEl>
                                      </p:cBhvr>
                                      <p:by x="65000" y="100000"/>
                                    </p:animScale>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1" nodeType="clickEffect">
                                  <p:stCondLst>
                                    <p:cond delay="0"/>
                                  </p:stCondLst>
                                  <p:childTnLst>
                                    <p:animMotion origin="layout" path="M -4.375E-6 -3.7037E-7 L -0.2013 -3.7037E-7 " pathEditMode="relative" rAng="0" ptsTypes="AA">
                                      <p:cBhvr>
                                        <p:cTn id="10" dur="1000" fill="hold"/>
                                        <p:tgtEl>
                                          <p:spTgt spid="7"/>
                                        </p:tgtEl>
                                        <p:attrNameLst>
                                          <p:attrName>ppt_x</p:attrName>
                                          <p:attrName>ppt_y</p:attrName>
                                        </p:attrNameLst>
                                      </p:cBhvr>
                                      <p:rCtr x="-10065"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1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2B280C-DFA0-4E72-9157-EA18DEFC16BF}"/>
              </a:ext>
            </a:extLst>
          </p:cNvPr>
          <p:cNvSpPr txBox="1">
            <a:spLocks/>
          </p:cNvSpPr>
          <p:nvPr/>
        </p:nvSpPr>
        <p:spPr>
          <a:xfrm>
            <a:off x="467316" y="426593"/>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Key Takeaways: Cannabis and Marijuana</a:t>
            </a:r>
            <a:endParaRPr lang="en-US">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5B5F6A1-CBDC-B096-9553-7B22EC27348A}"/>
              </a:ext>
            </a:extLst>
          </p:cNvPr>
          <p:cNvPicPr>
            <a:picLocks noChangeAspect="1"/>
          </p:cNvPicPr>
          <p:nvPr/>
        </p:nvPicPr>
        <p:blipFill>
          <a:blip r:embed="rId3"/>
          <a:stretch>
            <a:fillRect/>
          </a:stretch>
        </p:blipFill>
        <p:spPr>
          <a:xfrm>
            <a:off x="11079302" y="270091"/>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247BD1AF-27DA-F626-692B-CBDC0B4FA1C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22</a:t>
            </a:r>
          </a:p>
        </p:txBody>
      </p:sp>
      <p:sp>
        <p:nvSpPr>
          <p:cNvPr id="8" name="TextBox 7">
            <a:extLst>
              <a:ext uri="{FF2B5EF4-FFF2-40B4-BE49-F238E27FC236}">
                <a16:creationId xmlns:a16="http://schemas.microsoft.com/office/drawing/2014/main" id="{71B8E2A7-7F1D-5052-10F1-5B4F99D637B5}"/>
              </a:ext>
            </a:extLst>
          </p:cNvPr>
          <p:cNvSpPr txBox="1"/>
          <p:nvPr/>
        </p:nvSpPr>
        <p:spPr>
          <a:xfrm>
            <a:off x="531470" y="1330032"/>
            <a:ext cx="10896819" cy="3888244"/>
          </a:xfrm>
          <a:prstGeom prst="rect">
            <a:avLst/>
          </a:prstGeom>
          <a:noFill/>
        </p:spPr>
        <p:txBody>
          <a:bodyPr wrap="square" lIns="91440" tIns="45720" rIns="91440" bIns="45720" rtlCol="0" anchor="t">
            <a:spAutoFit/>
          </a:bodyPr>
          <a:lstStyle/>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panose="020F0502020204030204" pitchFamily="34" charset="0"/>
              </a:rPr>
              <a:t>In Connecticut, perception of risk from smoking marijuana is showing a decreasing trend for all age groups.</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panose="020F0502020204030204" pitchFamily="34" charset="0"/>
              </a:rPr>
              <a:t>Further data is needed to illuminate cannabis use trends and perceptions in Connecticut post-legalization of adult-use cannabis.</a:t>
            </a:r>
          </a:p>
          <a:p>
            <a:pPr marL="571500" indent="-571500">
              <a:spcBef>
                <a:spcPts val="400"/>
              </a:spcBef>
              <a:spcAft>
                <a:spcPts val="400"/>
              </a:spcAft>
              <a:buFont typeface="Courier New"/>
              <a:buChar char="o"/>
              <a:defRPr/>
            </a:pPr>
            <a:r>
              <a:rPr lang="en-US" sz="2000" b="1">
                <a:solidFill>
                  <a:srgbClr val="002060"/>
                </a:solidFill>
                <a:ea typeface="Calibri"/>
                <a:cs typeface="Calibri"/>
              </a:rPr>
              <a:t>There was a higher prevalence of past month marijuana use among Connecticut’s high school students who identify as LGB versus heterosexual students in 2021.</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A slightly higher percentage of </a:t>
            </a:r>
            <a:r>
              <a:rPr lang="en-US" sz="2000" b="1">
                <a:solidFill>
                  <a:srgbClr val="002060"/>
                </a:solidFill>
                <a:ea typeface="Calibri"/>
                <a:cs typeface="Calibri"/>
              </a:rPr>
              <a:t>Connecticut’s high school students who identify as LGB reported ever using synthetic marijuana than heterosexual students.</a:t>
            </a:r>
            <a:endParaRPr lang="en-US" sz="2000" b="1">
              <a:solidFill>
                <a:srgbClr val="002060"/>
              </a:solidFill>
              <a:ea typeface="Calibri" panose="020F0502020204030204" pitchFamily="34" charset="0"/>
              <a:cs typeface="Calibri" panose="020F0502020204030204" pitchFamily="34" charset="0"/>
            </a:endParaRP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panose="020F0502020204030204" pitchFamily="34" charset="0"/>
              </a:rPr>
              <a:t>Adult-use cannabis products exceeded the sales of medical-use cannabis in May 2023 and the number of adult-use cannabis products sold continued to increase during the latter months of 2023.</a:t>
            </a:r>
          </a:p>
        </p:txBody>
      </p:sp>
    </p:spTree>
    <p:extLst>
      <p:ext uri="{BB962C8B-B14F-4D97-AF65-F5344CB8AC3E}">
        <p14:creationId xmlns:p14="http://schemas.microsoft.com/office/powerpoint/2010/main" val="412956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C3860-CFD4-F2F7-E0E9-F2D1CDA8517B}"/>
            </a:ext>
          </a:extLst>
        </p:cNvPr>
        <p:cNvGrpSpPr/>
        <p:nvPr/>
      </p:nvGrpSpPr>
      <p:grpSpPr>
        <a:xfrm>
          <a:off x="0" y="0"/>
          <a:ext cx="0" cy="0"/>
          <a:chOff x="0" y="0"/>
          <a:chExt cx="0" cy="0"/>
        </a:xfrm>
      </p:grpSpPr>
      <p:pic>
        <p:nvPicPr>
          <p:cNvPr id="4102" name="Picture 6" descr="Drugs Change the Way">
            <a:extLst>
              <a:ext uri="{FF2B5EF4-FFF2-40B4-BE49-F238E27FC236}">
                <a16:creationId xmlns:a16="http://schemas.microsoft.com/office/drawing/2014/main" id="{2E7B1C5A-B90B-99B2-0F23-0BC749787801}"/>
              </a:ext>
            </a:extLst>
          </p:cNvPr>
          <p:cNvPicPr>
            <a:picLocks noChangeAspect="1" noChangeArrowheads="1"/>
          </p:cNvPicPr>
          <p:nvPr/>
        </p:nvPicPr>
        <p:blipFill rotWithShape="1">
          <a:blip r:embed="rId3">
            <a:alphaModFix amt="9000"/>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val="0"/>
              </a:ext>
            </a:extLst>
          </a:blip>
          <a:srcRect l="5714" t="2656" r="18552" b="1582"/>
          <a:stretch/>
        </p:blipFill>
        <p:spPr bwMode="auto">
          <a:xfrm>
            <a:off x="4355184" y="572525"/>
            <a:ext cx="7836816" cy="5359923"/>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a:extLst>
              <a:ext uri="{FF2B5EF4-FFF2-40B4-BE49-F238E27FC236}">
                <a16:creationId xmlns:a16="http://schemas.microsoft.com/office/drawing/2014/main" id="{9AF2EAAE-D4F9-641B-FEB9-222ACE6A27CD}"/>
              </a:ext>
            </a:extLst>
          </p:cNvPr>
          <p:cNvSpPr/>
          <p:nvPr/>
        </p:nvSpPr>
        <p:spPr>
          <a:xfrm>
            <a:off x="0" y="-4287"/>
            <a:ext cx="6096001" cy="6858000"/>
          </a:xfrm>
          <a:prstGeom prst="rect">
            <a:avLst/>
          </a:prstGeom>
          <a:solidFill>
            <a:srgbClr val="86C658"/>
          </a:solidFill>
          <a:ln>
            <a:noFill/>
          </a:ln>
          <a:effectLst>
            <a:outerShdw blurRad="698500" dist="419100" dir="21540000" algn="ctr" rotWithShape="0">
              <a:srgbClr val="0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9B6482-6A53-D882-4592-AFBEB9F412BC}"/>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5BCDECA9-CB82-0F97-FBA6-3DC7B7D1CB59}"/>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23</a:t>
            </a:r>
          </a:p>
        </p:txBody>
      </p:sp>
      <p:sp>
        <p:nvSpPr>
          <p:cNvPr id="6" name="Title 1">
            <a:extLst>
              <a:ext uri="{FF2B5EF4-FFF2-40B4-BE49-F238E27FC236}">
                <a16:creationId xmlns:a16="http://schemas.microsoft.com/office/drawing/2014/main" id="{533D0902-7F4E-65B4-06D1-D9C2342831FA}"/>
              </a:ext>
            </a:extLst>
          </p:cNvPr>
          <p:cNvSpPr txBox="1">
            <a:spLocks/>
          </p:cNvSpPr>
          <p:nvPr/>
        </p:nvSpPr>
        <p:spPr>
          <a:xfrm>
            <a:off x="3595431" y="2468367"/>
            <a:ext cx="5001126" cy="2076408"/>
          </a:xfrm>
          <a:prstGeom prst="rect">
            <a:avLst/>
          </a:prstGeom>
          <a:solidFill>
            <a:srgbClr val="000E2F"/>
          </a:solidFill>
          <a:ln w="12700" cmpd="sng">
            <a:noFill/>
          </a:ln>
          <a:effectLst>
            <a:outerShdw blurRad="50800" dist="50800" dir="5400000" algn="ctr" rotWithShape="0">
              <a:srgbClr val="000000">
                <a:alpha val="75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Aft>
                <a:spcPts val="600"/>
              </a:spcAft>
            </a:pPr>
            <a:endParaRPr lang="en-US" sz="6600" b="1" spc="300">
              <a:solidFill>
                <a:srgbClr val="000E2F"/>
              </a:solidFill>
            </a:endParaRPr>
          </a:p>
        </p:txBody>
      </p:sp>
      <p:sp>
        <p:nvSpPr>
          <p:cNvPr id="333" name="TextBox 332">
            <a:extLst>
              <a:ext uri="{FF2B5EF4-FFF2-40B4-BE49-F238E27FC236}">
                <a16:creationId xmlns:a16="http://schemas.microsoft.com/office/drawing/2014/main" id="{2894CCA2-C9C0-B045-C3A6-CF249DC79D5C}"/>
              </a:ext>
            </a:extLst>
          </p:cNvPr>
          <p:cNvSpPr txBox="1"/>
          <p:nvPr/>
        </p:nvSpPr>
        <p:spPr>
          <a:xfrm>
            <a:off x="3892544" y="2952573"/>
            <a:ext cx="4406899" cy="1107996"/>
          </a:xfrm>
          <a:prstGeom prst="rect">
            <a:avLst/>
          </a:prstGeom>
          <a:noFill/>
          <a:effectLst/>
        </p:spPr>
        <p:txBody>
          <a:bodyPr wrap="square" rtlCol="0">
            <a:spAutoFit/>
          </a:bodyPr>
          <a:lstStyle/>
          <a:p>
            <a:pPr algn="ctr"/>
            <a:r>
              <a:rPr lang="en-US" sz="6600" b="1" spc="300">
                <a:solidFill>
                  <a:schemeClr val="bg1"/>
                </a:solidFill>
              </a:rPr>
              <a:t>Cocaine</a:t>
            </a:r>
          </a:p>
        </p:txBody>
      </p:sp>
    </p:spTree>
    <p:extLst>
      <p:ext uri="{BB962C8B-B14F-4D97-AF65-F5344CB8AC3E}">
        <p14:creationId xmlns:p14="http://schemas.microsoft.com/office/powerpoint/2010/main" val="327250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33336823"/>
              </p:ext>
            </p:extLst>
          </p:nvPr>
        </p:nvGraphicFramePr>
        <p:xfrm>
          <a:off x="764992" y="1466678"/>
          <a:ext cx="10509171" cy="452032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5C19BB7D-2715-C1B0-E26C-DC70838F5426}"/>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a:rPr>
              <a:t>Cocaine Use</a:t>
            </a:r>
            <a:endParaRPr lang="en-US" sz="3600" b="1" u="sng">
              <a:solidFill>
                <a:srgbClr val="002060"/>
              </a:solidFill>
              <a:cs typeface="Arial"/>
            </a:endParaRPr>
          </a:p>
        </p:txBody>
      </p:sp>
      <p:sp>
        <p:nvSpPr>
          <p:cNvPr id="9" name="Title 1">
            <a:extLst>
              <a:ext uri="{FF2B5EF4-FFF2-40B4-BE49-F238E27FC236}">
                <a16:creationId xmlns:a16="http://schemas.microsoft.com/office/drawing/2014/main" id="{6A39879D-CDB1-4BC7-54C2-6588344623F7}"/>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Reporting Past Year Cocaine Use by Age Group in CT, 2011-2022</a:t>
            </a:r>
            <a:endParaRPr lang="en-US" sz="1800">
              <a:solidFill>
                <a:srgbClr val="002060"/>
              </a:solidFill>
            </a:endParaRPr>
          </a:p>
        </p:txBody>
      </p:sp>
      <p:pic>
        <p:nvPicPr>
          <p:cNvPr id="2" name="Picture 1">
            <a:extLst>
              <a:ext uri="{FF2B5EF4-FFF2-40B4-BE49-F238E27FC236}">
                <a16:creationId xmlns:a16="http://schemas.microsoft.com/office/drawing/2014/main" id="{D56A067A-D26B-A73B-7513-0597AF4A54E8}"/>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3" name="Slide Number Placeholder 2">
            <a:extLst>
              <a:ext uri="{FF2B5EF4-FFF2-40B4-BE49-F238E27FC236}">
                <a16:creationId xmlns:a16="http://schemas.microsoft.com/office/drawing/2014/main" id="{389D866A-9B9B-862B-76B1-3873FD7FCA14}"/>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24</a:t>
            </a:r>
          </a:p>
        </p:txBody>
      </p:sp>
      <p:sp>
        <p:nvSpPr>
          <p:cNvPr id="4" name="TextBox 3">
            <a:extLst>
              <a:ext uri="{FF2B5EF4-FFF2-40B4-BE49-F238E27FC236}">
                <a16:creationId xmlns:a16="http://schemas.microsoft.com/office/drawing/2014/main" id="{750CF85C-17B7-FAC7-0634-9D61AFFB50AD}"/>
              </a:ext>
            </a:extLst>
          </p:cNvPr>
          <p:cNvSpPr txBox="1"/>
          <p:nvPr/>
        </p:nvSpPr>
        <p:spPr>
          <a:xfrm>
            <a:off x="220575" y="6326299"/>
            <a:ext cx="1131225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2060"/>
                </a:solidFill>
                <a:effectLst/>
              </a:rPr>
              <a:t>Note: *State estimates for these years are no longer available due to methodological concerns with combining 2019 and 2020 data. </a:t>
            </a:r>
            <a:endParaRPr lang="en-US" sz="1200">
              <a:solidFill>
                <a:srgbClr val="002060"/>
              </a:solidFill>
            </a:endParaRPr>
          </a:p>
        </p:txBody>
      </p:sp>
    </p:spTree>
    <p:extLst>
      <p:ext uri="{BB962C8B-B14F-4D97-AF65-F5344CB8AC3E}">
        <p14:creationId xmlns:p14="http://schemas.microsoft.com/office/powerpoint/2010/main" val="109524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64B2C63-830E-6C2E-72B6-1912C247A7EE}"/>
              </a:ext>
            </a:extLst>
          </p:cNvPr>
          <p:cNvGraphicFramePr/>
          <p:nvPr>
            <p:extLst>
              <p:ext uri="{D42A27DB-BD31-4B8C-83A1-F6EECF244321}">
                <p14:modId xmlns:p14="http://schemas.microsoft.com/office/powerpoint/2010/main" val="715996419"/>
              </p:ext>
            </p:extLst>
          </p:nvPr>
        </p:nvGraphicFramePr>
        <p:xfrm>
          <a:off x="525959" y="1202657"/>
          <a:ext cx="11140082" cy="50962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1FB44C3-87B3-5C9C-E3C9-CA31C9DDBD45}"/>
              </a:ext>
            </a:extLst>
          </p:cNvPr>
          <p:cNvSpPr txBox="1"/>
          <p:nvPr/>
        </p:nvSpPr>
        <p:spPr>
          <a:xfrm>
            <a:off x="151098" y="6606185"/>
            <a:ext cx="4937530"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C46154DB-40BA-A6DF-8CE3-B7BAE176F9EC}"/>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CF20F5DF-BCD3-1518-E33A-B0D265221965}"/>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25</a:t>
            </a:r>
          </a:p>
        </p:txBody>
      </p:sp>
      <p:sp>
        <p:nvSpPr>
          <p:cNvPr id="7" name="Title 1">
            <a:extLst>
              <a:ext uri="{FF2B5EF4-FFF2-40B4-BE49-F238E27FC236}">
                <a16:creationId xmlns:a16="http://schemas.microsoft.com/office/drawing/2014/main" id="{4D1A322E-9CF2-230A-08C6-DEF0295B82EF}"/>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a:rPr>
              <a:t>Cocaine-Involved Overdose Deaths</a:t>
            </a:r>
            <a:endParaRPr lang="en-US"/>
          </a:p>
        </p:txBody>
      </p:sp>
      <p:sp>
        <p:nvSpPr>
          <p:cNvPr id="8" name="Title 1">
            <a:extLst>
              <a:ext uri="{FF2B5EF4-FFF2-40B4-BE49-F238E27FC236}">
                <a16:creationId xmlns:a16="http://schemas.microsoft.com/office/drawing/2014/main" id="{CBD0363D-FEA1-1CE2-2DFF-5ACC6CC781B8}"/>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Number of Overdose Deaths by Year in CT, 2012-2022</a:t>
            </a:r>
            <a:endParaRPr lang="en-US" sz="1800">
              <a:solidFill>
                <a:srgbClr val="002060"/>
              </a:solidFill>
            </a:endParaRPr>
          </a:p>
        </p:txBody>
      </p:sp>
    </p:spTree>
    <p:extLst>
      <p:ext uri="{BB962C8B-B14F-4D97-AF65-F5344CB8AC3E}">
        <p14:creationId xmlns:p14="http://schemas.microsoft.com/office/powerpoint/2010/main" val="264989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55B3AD-79A9-2A8B-327D-F7A8B82FD27E}"/>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8" name="Slide Number Placeholder 2">
            <a:extLst>
              <a:ext uri="{FF2B5EF4-FFF2-40B4-BE49-F238E27FC236}">
                <a16:creationId xmlns:a16="http://schemas.microsoft.com/office/drawing/2014/main" id="{A30C2363-57C7-9998-010C-F2163A04B90F}"/>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26</a:t>
            </a:r>
          </a:p>
        </p:txBody>
      </p:sp>
      <p:sp>
        <p:nvSpPr>
          <p:cNvPr id="9" name="Title 1">
            <a:extLst>
              <a:ext uri="{FF2B5EF4-FFF2-40B4-BE49-F238E27FC236}">
                <a16:creationId xmlns:a16="http://schemas.microsoft.com/office/drawing/2014/main" id="{4192C510-8FDD-F12F-8B5C-00483350D7D9}"/>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000" b="1" u="sng">
                <a:solidFill>
                  <a:srgbClr val="002060"/>
                </a:solidFill>
                <a:latin typeface="+mn-lt"/>
                <a:ea typeface="+mn-ea"/>
                <a:cs typeface="Arial" panose="020B0604020202020204" pitchFamily="34" charset="0"/>
              </a:rPr>
              <a:t>Cocaine-Involved Overdose Mortality Rate: Community Types</a:t>
            </a:r>
            <a:endParaRPr lang="en-US" sz="3000" b="1" u="sng">
              <a:solidFill>
                <a:srgbClr val="002060"/>
              </a:solidFill>
            </a:endParaRPr>
          </a:p>
        </p:txBody>
      </p:sp>
      <p:sp>
        <p:nvSpPr>
          <p:cNvPr id="11" name="Title 1">
            <a:extLst>
              <a:ext uri="{FF2B5EF4-FFF2-40B4-BE49-F238E27FC236}">
                <a16:creationId xmlns:a16="http://schemas.microsoft.com/office/drawing/2014/main" id="{A2973D27-80D9-0C99-4141-9BD2888EDF84}"/>
              </a:ext>
            </a:extLst>
          </p:cNvPr>
          <p:cNvSpPr txBox="1">
            <a:spLocks/>
          </p:cNvSpPr>
          <p:nvPr/>
        </p:nvSpPr>
        <p:spPr>
          <a:xfrm>
            <a:off x="352424" y="728561"/>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600">
                <a:solidFill>
                  <a:srgbClr val="002060"/>
                </a:solidFill>
                <a:latin typeface="+mn-lt"/>
                <a:ea typeface="+mn-ea"/>
                <a:cs typeface="Arial" panose="020B0604020202020204" pitchFamily="34" charset="0"/>
              </a:rPr>
              <a:t>Cocaine-Involved Overdose Mortality Rate (per 100,000) by 5 CT Community Types, 2012-2022</a:t>
            </a:r>
            <a:endParaRPr lang="en-US" sz="1600">
              <a:solidFill>
                <a:srgbClr val="002060"/>
              </a:solidFill>
            </a:endParaRPr>
          </a:p>
        </p:txBody>
      </p:sp>
      <p:sp>
        <p:nvSpPr>
          <p:cNvPr id="15" name="TextBox 14">
            <a:extLst>
              <a:ext uri="{FF2B5EF4-FFF2-40B4-BE49-F238E27FC236}">
                <a16:creationId xmlns:a16="http://schemas.microsoft.com/office/drawing/2014/main" id="{7FAEDE04-3053-199A-B46D-30FF37D1692E}"/>
              </a:ext>
            </a:extLst>
          </p:cNvPr>
          <p:cNvSpPr txBox="1"/>
          <p:nvPr/>
        </p:nvSpPr>
        <p:spPr>
          <a:xfrm>
            <a:off x="208022" y="6587909"/>
            <a:ext cx="3689018" cy="307777"/>
          </a:xfrm>
          <a:prstGeom prst="rect">
            <a:avLst/>
          </a:prstGeom>
          <a:noFill/>
        </p:spPr>
        <p:txBody>
          <a:bodyPr wrap="square" rtlCol="0">
            <a:spAutoFit/>
          </a:bodyPr>
          <a:lstStyle/>
          <a:p>
            <a:r>
              <a:rPr lang="en-US" sz="1400" b="1">
                <a:solidFill>
                  <a:srgbClr val="002060"/>
                </a:solidFill>
              </a:rPr>
              <a:t>Source: Office of the Chief Medical Examiner</a:t>
            </a:r>
          </a:p>
        </p:txBody>
      </p:sp>
      <p:sp>
        <p:nvSpPr>
          <p:cNvPr id="16" name="TextBox 15">
            <a:extLst>
              <a:ext uri="{FF2B5EF4-FFF2-40B4-BE49-F238E27FC236}">
                <a16:creationId xmlns:a16="http://schemas.microsoft.com/office/drawing/2014/main" id="{6CF4DAC1-7EE1-89AE-FEE2-8F3E53CC0936}"/>
              </a:ext>
            </a:extLst>
          </p:cNvPr>
          <p:cNvSpPr txBox="1"/>
          <p:nvPr/>
        </p:nvSpPr>
        <p:spPr>
          <a:xfrm>
            <a:off x="352424" y="6332618"/>
            <a:ext cx="3262907" cy="276999"/>
          </a:xfrm>
          <a:prstGeom prst="rect">
            <a:avLst/>
          </a:prstGeom>
          <a:noFill/>
        </p:spPr>
        <p:txBody>
          <a:bodyPr wrap="square" rtlCol="0">
            <a:spAutoFit/>
          </a:bodyPr>
          <a:lstStyle/>
          <a:p>
            <a:r>
              <a:rPr lang="en-US" sz="1200">
                <a:solidFill>
                  <a:srgbClr val="002060"/>
                </a:solidFill>
              </a:rPr>
              <a:t>Note: Death rate by town of residence.</a:t>
            </a:r>
          </a:p>
        </p:txBody>
      </p:sp>
      <p:graphicFrame>
        <p:nvGraphicFramePr>
          <p:cNvPr id="2" name="Chart 1">
            <a:extLst>
              <a:ext uri="{FF2B5EF4-FFF2-40B4-BE49-F238E27FC236}">
                <a16:creationId xmlns:a16="http://schemas.microsoft.com/office/drawing/2014/main" id="{96DA634B-9E5F-568B-C6DF-6CBCB0E75076}"/>
              </a:ext>
            </a:extLst>
          </p:cNvPr>
          <p:cNvGraphicFramePr>
            <a:graphicFrameLocks/>
          </p:cNvGraphicFramePr>
          <p:nvPr>
            <p:extLst>
              <p:ext uri="{D42A27DB-BD31-4B8C-83A1-F6EECF244321}">
                <p14:modId xmlns:p14="http://schemas.microsoft.com/office/powerpoint/2010/main" val="990870881"/>
              </p:ext>
            </p:extLst>
          </p:nvPr>
        </p:nvGraphicFramePr>
        <p:xfrm>
          <a:off x="455453" y="1304904"/>
          <a:ext cx="11437833" cy="50840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637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55B3AD-79A9-2A8B-327D-F7A8B82FD27E}"/>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8" name="Slide Number Placeholder 2">
            <a:extLst>
              <a:ext uri="{FF2B5EF4-FFF2-40B4-BE49-F238E27FC236}">
                <a16:creationId xmlns:a16="http://schemas.microsoft.com/office/drawing/2014/main" id="{A30C2363-57C7-9998-010C-F2163A04B90F}"/>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27</a:t>
            </a:r>
          </a:p>
        </p:txBody>
      </p:sp>
      <p:sp>
        <p:nvSpPr>
          <p:cNvPr id="9" name="Title 1">
            <a:extLst>
              <a:ext uri="{FF2B5EF4-FFF2-40B4-BE49-F238E27FC236}">
                <a16:creationId xmlns:a16="http://schemas.microsoft.com/office/drawing/2014/main" id="{4192C510-8FDD-F12F-8B5C-00483350D7D9}"/>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Cocaine-Involved Overdose Mortality Rate: Race/Ethnicity</a:t>
            </a:r>
            <a:endParaRPr lang="en-US" sz="3200" b="1" u="sng">
              <a:solidFill>
                <a:srgbClr val="002060"/>
              </a:solidFill>
            </a:endParaRPr>
          </a:p>
        </p:txBody>
      </p:sp>
      <p:sp>
        <p:nvSpPr>
          <p:cNvPr id="11" name="Title 1">
            <a:extLst>
              <a:ext uri="{FF2B5EF4-FFF2-40B4-BE49-F238E27FC236}">
                <a16:creationId xmlns:a16="http://schemas.microsoft.com/office/drawing/2014/main" id="{A2973D27-80D9-0C99-4141-9BD2888EDF84}"/>
              </a:ext>
            </a:extLst>
          </p:cNvPr>
          <p:cNvSpPr txBox="1">
            <a:spLocks/>
          </p:cNvSpPr>
          <p:nvPr/>
        </p:nvSpPr>
        <p:spPr>
          <a:xfrm>
            <a:off x="352424" y="728561"/>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600">
                <a:solidFill>
                  <a:srgbClr val="002060"/>
                </a:solidFill>
                <a:latin typeface="+mn-lt"/>
                <a:ea typeface="+mn-ea"/>
                <a:cs typeface="Arial" panose="020B0604020202020204" pitchFamily="34" charset="0"/>
              </a:rPr>
              <a:t>Cocaine-Involved Overdose Mortality Rate (per 100,000) by Race/Ethnicity, 2012-2022</a:t>
            </a:r>
            <a:endParaRPr lang="en-US" sz="1600">
              <a:solidFill>
                <a:srgbClr val="002060"/>
              </a:solidFill>
            </a:endParaRPr>
          </a:p>
        </p:txBody>
      </p:sp>
      <p:sp>
        <p:nvSpPr>
          <p:cNvPr id="15" name="TextBox 14">
            <a:extLst>
              <a:ext uri="{FF2B5EF4-FFF2-40B4-BE49-F238E27FC236}">
                <a16:creationId xmlns:a16="http://schemas.microsoft.com/office/drawing/2014/main" id="{7FAEDE04-3053-199A-B46D-30FF37D1692E}"/>
              </a:ext>
            </a:extLst>
          </p:cNvPr>
          <p:cNvSpPr txBox="1"/>
          <p:nvPr/>
        </p:nvSpPr>
        <p:spPr>
          <a:xfrm>
            <a:off x="208022" y="6587909"/>
            <a:ext cx="3689018" cy="307777"/>
          </a:xfrm>
          <a:prstGeom prst="rect">
            <a:avLst/>
          </a:prstGeom>
          <a:noFill/>
        </p:spPr>
        <p:txBody>
          <a:bodyPr wrap="square" rtlCol="0">
            <a:spAutoFit/>
          </a:bodyPr>
          <a:lstStyle/>
          <a:p>
            <a:r>
              <a:rPr lang="en-US" sz="1400" b="1">
                <a:solidFill>
                  <a:srgbClr val="002060"/>
                </a:solidFill>
              </a:rPr>
              <a:t>Source: Office of the Chief Medical Examiner</a:t>
            </a:r>
          </a:p>
        </p:txBody>
      </p:sp>
      <p:graphicFrame>
        <p:nvGraphicFramePr>
          <p:cNvPr id="2" name="Chart 1">
            <a:extLst>
              <a:ext uri="{FF2B5EF4-FFF2-40B4-BE49-F238E27FC236}">
                <a16:creationId xmlns:a16="http://schemas.microsoft.com/office/drawing/2014/main" id="{F356489C-57A7-D8F8-F98E-6AB43B72EBE2}"/>
              </a:ext>
            </a:extLst>
          </p:cNvPr>
          <p:cNvGraphicFramePr>
            <a:graphicFrameLocks/>
          </p:cNvGraphicFramePr>
          <p:nvPr>
            <p:extLst>
              <p:ext uri="{D42A27DB-BD31-4B8C-83A1-F6EECF244321}">
                <p14:modId xmlns:p14="http://schemas.microsoft.com/office/powerpoint/2010/main" val="2619313423"/>
              </p:ext>
            </p:extLst>
          </p:nvPr>
        </p:nvGraphicFramePr>
        <p:xfrm>
          <a:off x="532028" y="1243491"/>
          <a:ext cx="11127944" cy="5080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6879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2B280C-DFA0-4E72-9157-EA18DEFC16BF}"/>
              </a:ext>
            </a:extLst>
          </p:cNvPr>
          <p:cNvSpPr txBox="1">
            <a:spLocks/>
          </p:cNvSpPr>
          <p:nvPr/>
        </p:nvSpPr>
        <p:spPr>
          <a:xfrm>
            <a:off x="647700" y="328110"/>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Key Takeaways: Cocaine</a:t>
            </a:r>
            <a:endParaRPr lang="en-US">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5B5F6A1-CBDC-B096-9553-7B22EC27348A}"/>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247BD1AF-27DA-F626-692B-CBDC0B4FA1C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28</a:t>
            </a:r>
          </a:p>
        </p:txBody>
      </p:sp>
      <p:sp>
        <p:nvSpPr>
          <p:cNvPr id="8" name="TextBox 7">
            <a:extLst>
              <a:ext uri="{FF2B5EF4-FFF2-40B4-BE49-F238E27FC236}">
                <a16:creationId xmlns:a16="http://schemas.microsoft.com/office/drawing/2014/main" id="{71B8E2A7-7F1D-5052-10F1-5B4F99D637B5}"/>
              </a:ext>
            </a:extLst>
          </p:cNvPr>
          <p:cNvSpPr txBox="1"/>
          <p:nvPr/>
        </p:nvSpPr>
        <p:spPr>
          <a:xfrm>
            <a:off x="531470" y="1330032"/>
            <a:ext cx="10896819" cy="3549690"/>
          </a:xfrm>
          <a:prstGeom prst="rect">
            <a:avLst/>
          </a:prstGeom>
          <a:noFill/>
        </p:spPr>
        <p:txBody>
          <a:bodyPr wrap="square" lIns="91440" tIns="45720" rIns="91440" bIns="45720" rtlCol="0" anchor="t">
            <a:spAutoFit/>
          </a:bodyPr>
          <a:lstStyle/>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Past year cocaine use was most prevalent in young adults aged 18-25 in Connecticut.</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Cocaine-involved overdose mortalities have continued to rise over the years in Connecticut.</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Most cocaine-involved overdose mortalities have been seen in:</a:t>
            </a:r>
          </a:p>
          <a:p>
            <a:pPr marL="1028700" lvl="1" indent="-571500">
              <a:spcBef>
                <a:spcPts val="400"/>
              </a:spcBef>
              <a:spcAft>
                <a:spcPts val="400"/>
              </a:spcAft>
              <a:buFont typeface="Arial" panose="020B0604020202020204" pitchFamily="34" charset="0"/>
              <a:buChar char="•"/>
              <a:defRPr/>
            </a:pPr>
            <a:r>
              <a:rPr lang="en-US" sz="2000" b="1">
                <a:solidFill>
                  <a:srgbClr val="002060"/>
                </a:solidFill>
                <a:ea typeface="Calibri" panose="020F0502020204030204" pitchFamily="34" charset="0"/>
                <a:cs typeface="Calibri"/>
              </a:rPr>
              <a:t>Urban periphery areas</a:t>
            </a:r>
          </a:p>
          <a:p>
            <a:pPr marL="1028700" lvl="1" indent="-571500">
              <a:spcBef>
                <a:spcPts val="400"/>
              </a:spcBef>
              <a:spcAft>
                <a:spcPts val="400"/>
              </a:spcAft>
              <a:buFont typeface="Arial" panose="020B0604020202020204" pitchFamily="34" charset="0"/>
              <a:buChar char="•"/>
              <a:defRPr/>
            </a:pPr>
            <a:r>
              <a:rPr lang="en-US" sz="2000" b="1">
                <a:solidFill>
                  <a:srgbClr val="002060"/>
                </a:solidFill>
                <a:ea typeface="Calibri" panose="020F0502020204030204" pitchFamily="34" charset="0"/>
                <a:cs typeface="Calibri"/>
              </a:rPr>
              <a:t>Non-Hispanic Black/African American population</a:t>
            </a:r>
          </a:p>
          <a:p>
            <a:pPr>
              <a:spcBef>
                <a:spcPts val="400"/>
              </a:spcBef>
              <a:spcAft>
                <a:spcPts val="400"/>
              </a:spcAft>
              <a:defRPr/>
            </a:pPr>
            <a:endParaRPr lang="en-US" b="1">
              <a:solidFill>
                <a:srgbClr val="002060"/>
              </a:solidFill>
              <a:ea typeface="Calibri" panose="020F0502020204030204" pitchFamily="34" charset="0"/>
              <a:cs typeface="Calibri" panose="020F0502020204030204" pitchFamily="34" charset="0"/>
            </a:endParaRPr>
          </a:p>
          <a:p>
            <a:pPr>
              <a:spcBef>
                <a:spcPts val="400"/>
              </a:spcBef>
              <a:spcAft>
                <a:spcPts val="400"/>
              </a:spcAft>
              <a:defRPr/>
            </a:pPr>
            <a:endParaRPr lang="en-US" sz="3000" b="1">
              <a:solidFill>
                <a:srgbClr val="002060"/>
              </a:solidFill>
              <a:ea typeface="Calibri" panose="020F0502020204030204" pitchFamily="34" charset="0"/>
              <a:cs typeface="Calibri" panose="020F0502020204030204" pitchFamily="34" charset="0"/>
            </a:endParaRPr>
          </a:p>
          <a:p>
            <a:pPr>
              <a:spcBef>
                <a:spcPts val="400"/>
              </a:spcBef>
              <a:spcAft>
                <a:spcPts val="400"/>
              </a:spcAft>
              <a:defRPr/>
            </a:pPr>
            <a:endParaRPr lang="en-US" sz="3000" b="1">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559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44" y="136526"/>
            <a:ext cx="7396756" cy="591112"/>
          </a:xfrm>
        </p:spPr>
        <p:txBody>
          <a:bodyPr>
            <a:noAutofit/>
          </a:bodyPr>
          <a:lstStyle/>
          <a:p>
            <a:pPr lvl="0" defTabSz="914400">
              <a:spcBef>
                <a:spcPts val="0"/>
              </a:spcBef>
              <a:defRPr/>
            </a:pPr>
            <a:r>
              <a:rPr lang="en-US" sz="4000" b="1" u="sng">
                <a:solidFill>
                  <a:srgbClr val="002060"/>
                </a:solidFill>
                <a:ea typeface="Calibri" panose="020F0502020204030204" pitchFamily="34" charset="0"/>
                <a:cs typeface="Calibri" panose="020F0502020204030204" pitchFamily="34" charset="0"/>
              </a:rPr>
              <a:t>Substance Use</a:t>
            </a:r>
            <a:endParaRPr lang="en-US" sz="4000" b="1" u="sng">
              <a:ea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2755149"/>
              </p:ext>
            </p:extLst>
          </p:nvPr>
        </p:nvGraphicFramePr>
        <p:xfrm>
          <a:off x="18711" y="967564"/>
          <a:ext cx="11439720" cy="498299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32409" y="6593335"/>
            <a:ext cx="1651991" cy="276999"/>
          </a:xfrm>
          <a:prstGeom prst="rect">
            <a:avLst/>
          </a:prstGeom>
        </p:spPr>
        <p:txBody>
          <a:bodyPr wrap="none">
            <a:spAutoFit/>
          </a:bodyPr>
          <a:lstStyle/>
          <a:p>
            <a:r>
              <a:rPr lang="en-US" sz="1200" b="1">
                <a:solidFill>
                  <a:srgbClr val="002060"/>
                </a:solidFill>
                <a:ea typeface="Calibri" panose="020F0502020204030204" pitchFamily="34" charset="0"/>
                <a:cs typeface="Calibri" panose="020F0502020204030204" pitchFamily="34" charset="0"/>
              </a:rPr>
              <a:t>Source: NSDUH, 2022 </a:t>
            </a:r>
          </a:p>
        </p:txBody>
      </p:sp>
      <p:sp>
        <p:nvSpPr>
          <p:cNvPr id="7" name="Rectangle 6">
            <a:extLst>
              <a:ext uri="{FF2B5EF4-FFF2-40B4-BE49-F238E27FC236}">
                <a16:creationId xmlns:a16="http://schemas.microsoft.com/office/drawing/2014/main" id="{6E9359D7-E922-4DAE-B73E-7CC1788F2A52}"/>
              </a:ext>
            </a:extLst>
          </p:cNvPr>
          <p:cNvSpPr/>
          <p:nvPr/>
        </p:nvSpPr>
        <p:spPr>
          <a:xfrm>
            <a:off x="299444" y="5954371"/>
            <a:ext cx="8298297" cy="646331"/>
          </a:xfrm>
          <a:prstGeom prst="rect">
            <a:avLst/>
          </a:prstGeom>
        </p:spPr>
        <p:txBody>
          <a:bodyPr wrap="none">
            <a:spAutoFit/>
          </a:bodyPr>
          <a:lstStyle/>
          <a:p>
            <a:r>
              <a:rPr lang="en-US" sz="1200">
                <a:solidFill>
                  <a:srgbClr val="002060"/>
                </a:solidFill>
                <a:latin typeface="+mj-lt"/>
                <a:ea typeface="Calibri" panose="020F0502020204030204" pitchFamily="34" charset="0"/>
                <a:cs typeface="Calibri" panose="020F0502020204030204" pitchFamily="34" charset="0"/>
              </a:rPr>
              <a:t>Note: Tobacco products include cigarettes, smokeless tobacco (i.e., snuff, dip, chewing tobacco, or snus), cigars, or pipe tobacco. </a:t>
            </a:r>
          </a:p>
          <a:p>
            <a:r>
              <a:rPr lang="en-US" sz="1200">
                <a:solidFill>
                  <a:srgbClr val="002060"/>
                </a:solidFill>
                <a:latin typeface="+mj-lt"/>
                <a:ea typeface="Calibri" panose="020F0502020204030204" pitchFamily="34" charset="0"/>
                <a:cs typeface="Calibri" panose="020F0502020204030204" pitchFamily="34" charset="0"/>
              </a:rPr>
              <a:t>Heroin data was only reported by adults (ages 18+).</a:t>
            </a:r>
          </a:p>
          <a:p>
            <a:r>
              <a:rPr lang="en-US" sz="1200">
                <a:solidFill>
                  <a:srgbClr val="002060"/>
                </a:solidFill>
                <a:latin typeface="+mj-lt"/>
                <a:ea typeface="Calibri" panose="020F0502020204030204" pitchFamily="34" charset="0"/>
                <a:cs typeface="Calibri" panose="020F0502020204030204" pitchFamily="34" charset="0"/>
              </a:rPr>
              <a:t>Substance use by substance varies in reporting time (i.e., past month vs past year use).</a:t>
            </a:r>
          </a:p>
        </p:txBody>
      </p:sp>
      <p:sp>
        <p:nvSpPr>
          <p:cNvPr id="5" name="Title 1">
            <a:extLst>
              <a:ext uri="{FF2B5EF4-FFF2-40B4-BE49-F238E27FC236}">
                <a16:creationId xmlns:a16="http://schemas.microsoft.com/office/drawing/2014/main" id="{29281D20-3008-B618-D73B-7202E2DE6128}"/>
              </a:ext>
            </a:extLst>
          </p:cNvPr>
          <p:cNvSpPr txBox="1">
            <a:spLocks/>
          </p:cNvSpPr>
          <p:nvPr/>
        </p:nvSpPr>
        <p:spPr>
          <a:xfrm>
            <a:off x="299444" y="513282"/>
            <a:ext cx="7396756" cy="7172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Calibri" panose="020F0502020204030204" pitchFamily="34" charset="0"/>
                <a:cs typeface="Calibri" panose="020F0502020204030204" pitchFamily="34" charset="0"/>
              </a:rPr>
              <a:t>Percent of Persons (Ages 12+) Reporting Use by Substance, 2021-2022</a:t>
            </a:r>
            <a:endParaRPr lang="en-US" sz="1800">
              <a:latin typeface="+mn-lt"/>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70321C0-6D8B-4B31-CA0A-4632869E4A64}"/>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cxnSp>
        <p:nvCxnSpPr>
          <p:cNvPr id="11" name="Straight Connector 10">
            <a:extLst>
              <a:ext uri="{FF2B5EF4-FFF2-40B4-BE49-F238E27FC236}">
                <a16:creationId xmlns:a16="http://schemas.microsoft.com/office/drawing/2014/main" id="{427EB158-1849-4191-347F-FCC16CC1AF5A}"/>
              </a:ext>
            </a:extLst>
          </p:cNvPr>
          <p:cNvCxnSpPr>
            <a:cxnSpLocks/>
          </p:cNvCxnSpPr>
          <p:nvPr/>
        </p:nvCxnSpPr>
        <p:spPr>
          <a:xfrm>
            <a:off x="995109" y="3985024"/>
            <a:ext cx="70882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C3CC4C70-B25C-E05A-2DE2-FC5C78C77BFB}"/>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a:t>
            </a:r>
          </a:p>
        </p:txBody>
      </p:sp>
      <p:sp>
        <p:nvSpPr>
          <p:cNvPr id="3" name="TextBox 1">
            <a:extLst>
              <a:ext uri="{FF2B5EF4-FFF2-40B4-BE49-F238E27FC236}">
                <a16:creationId xmlns:a16="http://schemas.microsoft.com/office/drawing/2014/main" id="{9AB34B49-BEA5-B1D8-3AFB-471C3C69DFA2}"/>
              </a:ext>
            </a:extLst>
          </p:cNvPr>
          <p:cNvSpPr txBox="1"/>
          <p:nvPr/>
        </p:nvSpPr>
        <p:spPr>
          <a:xfrm>
            <a:off x="8306506" y="1223557"/>
            <a:ext cx="3141833" cy="1076084"/>
          </a:xfrm>
          <a:prstGeom prst="rect">
            <a:avLst/>
          </a:prstGeom>
          <a:solidFill>
            <a:srgbClr val="86C658"/>
          </a:solidFill>
          <a:ln>
            <a:solidFill>
              <a:srgbClr val="002060"/>
            </a:solidFill>
          </a:ln>
          <a:effectLst>
            <a:outerShdw blurRad="50800" dist="38100" dir="5400000" algn="t" rotWithShape="0">
              <a:prstClr val="black">
                <a:alpha val="40000"/>
              </a:prstClr>
            </a:outerShdw>
          </a:effectLst>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a:solidFill>
                  <a:srgbClr val="002060"/>
                </a:solidFill>
                <a:latin typeface="Calibri"/>
                <a:cs typeface="Calibri"/>
              </a:rPr>
              <a:t>Reported past month alcohol use </a:t>
            </a:r>
            <a:r>
              <a:rPr lang="en-US" sz="1600">
                <a:solidFill>
                  <a:srgbClr val="002060"/>
                </a:solidFill>
                <a:latin typeface="Calibri"/>
                <a:cs typeface="Calibri"/>
              </a:rPr>
              <a:t>was most prevalent among respondents </a:t>
            </a:r>
            <a:r>
              <a:rPr lang="en-US" sz="1600" b="1">
                <a:solidFill>
                  <a:srgbClr val="002060"/>
                </a:solidFill>
                <a:latin typeface="Calibri"/>
                <a:cs typeface="Calibri"/>
              </a:rPr>
              <a:t>aged 26 and older</a:t>
            </a:r>
            <a:r>
              <a:rPr lang="en-US" sz="1600">
                <a:solidFill>
                  <a:srgbClr val="002060"/>
                </a:solidFill>
                <a:latin typeface="Calibri"/>
                <a:cs typeface="Calibri"/>
              </a:rPr>
              <a:t> (61.2%).</a:t>
            </a:r>
            <a:endParaRPr lang="en-US" sz="1600">
              <a:solidFill>
                <a:srgbClr val="00206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B8924BC-2AC0-B27A-039C-26C682460ED5}"/>
              </a:ext>
            </a:extLst>
          </p:cNvPr>
          <p:cNvSpPr txBox="1"/>
          <p:nvPr/>
        </p:nvSpPr>
        <p:spPr>
          <a:xfrm>
            <a:off x="8319448" y="3178790"/>
            <a:ext cx="3138983" cy="1077218"/>
          </a:xfrm>
          <a:prstGeom prst="rect">
            <a:avLst/>
          </a:prstGeom>
          <a:solidFill>
            <a:schemeClr val="bg1">
              <a:lumMod val="85000"/>
            </a:schemeClr>
          </a:solidFill>
          <a:ln>
            <a:solidFill>
              <a:srgbClr val="002060"/>
            </a:solidFill>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2060"/>
                </a:solidFill>
                <a:latin typeface="Calibri"/>
                <a:cs typeface="Calibri"/>
              </a:rPr>
              <a:t>Reported past month marijuana/cannabis use </a:t>
            </a:r>
            <a:endParaRPr lang="en-US" sz="1600">
              <a:solidFill>
                <a:srgbClr val="002060"/>
              </a:solidFill>
              <a:latin typeface="Calibri"/>
              <a:cs typeface="Calibri"/>
            </a:endParaRPr>
          </a:p>
          <a:p>
            <a:pPr algn="ctr"/>
            <a:r>
              <a:rPr lang="en-US" sz="1600">
                <a:solidFill>
                  <a:srgbClr val="002060"/>
                </a:solidFill>
                <a:latin typeface="Calibri"/>
                <a:cs typeface="Calibri"/>
              </a:rPr>
              <a:t>was most prevalent in young adults </a:t>
            </a:r>
            <a:r>
              <a:rPr lang="en-US" sz="1600" b="1">
                <a:solidFill>
                  <a:srgbClr val="002060"/>
                </a:solidFill>
                <a:latin typeface="Calibri"/>
                <a:cs typeface="Calibri"/>
              </a:rPr>
              <a:t>18-25 </a:t>
            </a:r>
            <a:r>
              <a:rPr lang="en-US" sz="1600">
                <a:solidFill>
                  <a:srgbClr val="002060"/>
                </a:solidFill>
                <a:latin typeface="Calibri"/>
                <a:cs typeface="Calibri"/>
              </a:rPr>
              <a:t>(30.0%).</a:t>
            </a:r>
          </a:p>
        </p:txBody>
      </p:sp>
    </p:spTree>
    <p:extLst>
      <p:ext uri="{BB962C8B-B14F-4D97-AF65-F5344CB8AC3E}">
        <p14:creationId xmlns:p14="http://schemas.microsoft.com/office/powerpoint/2010/main" val="3142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94314-FBCD-0604-C448-DD6FB21CE389}"/>
            </a:ext>
          </a:extLst>
        </p:cNvPr>
        <p:cNvGrpSpPr/>
        <p:nvPr/>
      </p:nvGrpSpPr>
      <p:grpSpPr>
        <a:xfrm>
          <a:off x="0" y="0"/>
          <a:ext cx="0" cy="0"/>
          <a:chOff x="0" y="0"/>
          <a:chExt cx="0" cy="0"/>
        </a:xfrm>
      </p:grpSpPr>
      <p:pic>
        <p:nvPicPr>
          <p:cNvPr id="5122" name="Picture 2" descr="What is the Opioid Crisis? – Safe Rx Mendocino">
            <a:extLst>
              <a:ext uri="{FF2B5EF4-FFF2-40B4-BE49-F238E27FC236}">
                <a16:creationId xmlns:a16="http://schemas.microsoft.com/office/drawing/2014/main" id="{EFC55CB0-02CA-E967-BBCF-0D48C329E106}"/>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953" t="1647" r="19574" b="38353"/>
          <a:stretch/>
        </p:blipFill>
        <p:spPr bwMode="auto">
          <a:xfrm>
            <a:off x="6095993" y="820078"/>
            <a:ext cx="7077015" cy="5517222"/>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a:extLst>
              <a:ext uri="{FF2B5EF4-FFF2-40B4-BE49-F238E27FC236}">
                <a16:creationId xmlns:a16="http://schemas.microsoft.com/office/drawing/2014/main" id="{37FDA61D-8789-85AB-8B18-BF9F2063CB31}"/>
              </a:ext>
            </a:extLst>
          </p:cNvPr>
          <p:cNvSpPr/>
          <p:nvPr/>
        </p:nvSpPr>
        <p:spPr>
          <a:xfrm>
            <a:off x="0" y="-4287"/>
            <a:ext cx="6096001" cy="6858000"/>
          </a:xfrm>
          <a:prstGeom prst="rect">
            <a:avLst/>
          </a:prstGeom>
          <a:solidFill>
            <a:srgbClr val="86C658"/>
          </a:solidFill>
          <a:ln>
            <a:noFill/>
          </a:ln>
          <a:effectLst>
            <a:outerShdw blurRad="698500" dist="419100" dir="21540000" algn="ctr" rotWithShape="0">
              <a:srgbClr val="0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ED5E31-D020-2775-4764-CAAE7E137745}"/>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517E702E-71D3-DA5F-E158-A1168639C2C4}"/>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29</a:t>
            </a:r>
          </a:p>
        </p:txBody>
      </p:sp>
      <p:sp>
        <p:nvSpPr>
          <p:cNvPr id="6" name="Title 1">
            <a:extLst>
              <a:ext uri="{FF2B5EF4-FFF2-40B4-BE49-F238E27FC236}">
                <a16:creationId xmlns:a16="http://schemas.microsoft.com/office/drawing/2014/main" id="{AC1F56BE-4BFF-83BC-784C-051EAE8687C2}"/>
              </a:ext>
            </a:extLst>
          </p:cNvPr>
          <p:cNvSpPr txBox="1">
            <a:spLocks/>
          </p:cNvSpPr>
          <p:nvPr/>
        </p:nvSpPr>
        <p:spPr>
          <a:xfrm>
            <a:off x="3595430" y="2468367"/>
            <a:ext cx="5001126" cy="2076408"/>
          </a:xfrm>
          <a:prstGeom prst="rect">
            <a:avLst/>
          </a:prstGeom>
          <a:solidFill>
            <a:srgbClr val="000E2F"/>
          </a:solidFill>
          <a:ln w="12700" cmpd="sng">
            <a:noFill/>
          </a:ln>
          <a:effectLst>
            <a:outerShdw blurRad="50800" dist="50800" dir="5400000" algn="ctr" rotWithShape="0">
              <a:srgbClr val="000000">
                <a:alpha val="75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Aft>
                <a:spcPts val="600"/>
              </a:spcAft>
            </a:pPr>
            <a:endParaRPr lang="en-US" sz="6600" b="1" spc="300">
              <a:solidFill>
                <a:srgbClr val="000E2F"/>
              </a:solidFill>
            </a:endParaRPr>
          </a:p>
        </p:txBody>
      </p:sp>
      <p:sp>
        <p:nvSpPr>
          <p:cNvPr id="333" name="TextBox 332">
            <a:extLst>
              <a:ext uri="{FF2B5EF4-FFF2-40B4-BE49-F238E27FC236}">
                <a16:creationId xmlns:a16="http://schemas.microsoft.com/office/drawing/2014/main" id="{8A4B4D03-5F4B-D0EA-4FA8-057A9997D5A7}"/>
              </a:ext>
            </a:extLst>
          </p:cNvPr>
          <p:cNvSpPr txBox="1"/>
          <p:nvPr/>
        </p:nvSpPr>
        <p:spPr>
          <a:xfrm>
            <a:off x="3743986" y="2916969"/>
            <a:ext cx="4704013" cy="1323439"/>
          </a:xfrm>
          <a:prstGeom prst="rect">
            <a:avLst/>
          </a:prstGeom>
          <a:noFill/>
          <a:effectLst/>
        </p:spPr>
        <p:txBody>
          <a:bodyPr wrap="square" rtlCol="0">
            <a:spAutoFit/>
          </a:bodyPr>
          <a:lstStyle/>
          <a:p>
            <a:pPr algn="ctr"/>
            <a:r>
              <a:rPr lang="en-US" sz="4000" b="1" spc="300">
                <a:solidFill>
                  <a:schemeClr val="bg1"/>
                </a:solidFill>
              </a:rPr>
              <a:t>Prescription Pain Medications</a:t>
            </a:r>
          </a:p>
        </p:txBody>
      </p:sp>
    </p:spTree>
    <p:extLst>
      <p:ext uri="{BB962C8B-B14F-4D97-AF65-F5344CB8AC3E}">
        <p14:creationId xmlns:p14="http://schemas.microsoft.com/office/powerpoint/2010/main" val="15466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86472653"/>
              </p:ext>
            </p:extLst>
          </p:nvPr>
        </p:nvGraphicFramePr>
        <p:xfrm>
          <a:off x="791775" y="1245090"/>
          <a:ext cx="10572141" cy="487640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a:extLst>
              <a:ext uri="{FF2B5EF4-FFF2-40B4-BE49-F238E27FC236}">
                <a16:creationId xmlns:a16="http://schemas.microsoft.com/office/drawing/2014/main" id="{E8576D60-FA40-4E74-8A4A-7B11A8706519}"/>
              </a:ext>
            </a:extLst>
          </p:cNvPr>
          <p:cNvSpPr>
            <a:spLocks noGrp="1"/>
          </p:cNvSpPr>
          <p:nvPr/>
        </p:nvSpPr>
        <p:spPr>
          <a:xfrm>
            <a:off x="142875" y="6504936"/>
            <a:ext cx="1994756" cy="4443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rgbClr val="002060"/>
                </a:solidFill>
              </a:rPr>
              <a:t>Source: NSDUH</a:t>
            </a:r>
          </a:p>
        </p:txBody>
      </p:sp>
      <p:sp>
        <p:nvSpPr>
          <p:cNvPr id="8" name="Title 1">
            <a:extLst>
              <a:ext uri="{FF2B5EF4-FFF2-40B4-BE49-F238E27FC236}">
                <a16:creationId xmlns:a16="http://schemas.microsoft.com/office/drawing/2014/main" id="{6C0E353C-A1F6-0E89-1E20-1B6A9D284477}"/>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Prescription Pain Medication Misuse</a:t>
            </a:r>
            <a:endParaRPr lang="en-US" sz="3600" b="1" u="sng">
              <a:solidFill>
                <a:srgbClr val="002060"/>
              </a:solidFill>
            </a:endParaRPr>
          </a:p>
        </p:txBody>
      </p:sp>
      <p:sp>
        <p:nvSpPr>
          <p:cNvPr id="9" name="Title 1">
            <a:extLst>
              <a:ext uri="{FF2B5EF4-FFF2-40B4-BE49-F238E27FC236}">
                <a16:creationId xmlns:a16="http://schemas.microsoft.com/office/drawing/2014/main" id="{C96048BB-38F0-5D66-99AC-DBEAE567A0D4}"/>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Persons Reporting Past Year Non-Medical Use of Pain Relievers by Age Group in CT, 2011-2022</a:t>
            </a:r>
            <a:endParaRPr lang="en-US" sz="1800">
              <a:solidFill>
                <a:srgbClr val="002060"/>
              </a:solidFill>
            </a:endParaRPr>
          </a:p>
        </p:txBody>
      </p:sp>
      <p:pic>
        <p:nvPicPr>
          <p:cNvPr id="2" name="Picture 1">
            <a:extLst>
              <a:ext uri="{FF2B5EF4-FFF2-40B4-BE49-F238E27FC236}">
                <a16:creationId xmlns:a16="http://schemas.microsoft.com/office/drawing/2014/main" id="{D3C3601E-2F0D-F602-1467-9AEDCEB0C967}"/>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3" name="Slide Number Placeholder 2">
            <a:extLst>
              <a:ext uri="{FF2B5EF4-FFF2-40B4-BE49-F238E27FC236}">
                <a16:creationId xmlns:a16="http://schemas.microsoft.com/office/drawing/2014/main" id="{E43FE863-5208-D874-3B6B-F38DD159AEBE}"/>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30</a:t>
            </a:r>
          </a:p>
        </p:txBody>
      </p:sp>
      <p:sp>
        <p:nvSpPr>
          <p:cNvPr id="4" name="TextBox 3">
            <a:extLst>
              <a:ext uri="{FF2B5EF4-FFF2-40B4-BE49-F238E27FC236}">
                <a16:creationId xmlns:a16="http://schemas.microsoft.com/office/drawing/2014/main" id="{2125ECE0-FC42-C485-2286-8EC764DC89AD}"/>
              </a:ext>
            </a:extLst>
          </p:cNvPr>
          <p:cNvSpPr txBox="1"/>
          <p:nvPr/>
        </p:nvSpPr>
        <p:spPr>
          <a:xfrm>
            <a:off x="299443" y="6272839"/>
            <a:ext cx="1131225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2060"/>
                </a:solidFill>
                <a:effectLst/>
              </a:rPr>
              <a:t>Note: *State estimates for these years are no longer available due to methodological concerns with combining 2019 and 2020 data. </a:t>
            </a:r>
            <a:endParaRPr lang="en-US" sz="1200">
              <a:solidFill>
                <a:srgbClr val="002060"/>
              </a:solidFill>
            </a:endParaRPr>
          </a:p>
        </p:txBody>
      </p:sp>
    </p:spTree>
    <p:extLst>
      <p:ext uri="{BB962C8B-B14F-4D97-AF65-F5344CB8AC3E}">
        <p14:creationId xmlns:p14="http://schemas.microsoft.com/office/powerpoint/2010/main" val="3560711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80127533"/>
              </p:ext>
            </p:extLst>
          </p:nvPr>
        </p:nvGraphicFramePr>
        <p:xfrm>
          <a:off x="612448" y="1451661"/>
          <a:ext cx="10967104" cy="4407456"/>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a:extLst>
              <a:ext uri="{FF2B5EF4-FFF2-40B4-BE49-F238E27FC236}">
                <a16:creationId xmlns:a16="http://schemas.microsoft.com/office/drawing/2014/main" id="{1EBE1972-ED2C-4CB2-BEA3-52DDC4476012}"/>
              </a:ext>
            </a:extLst>
          </p:cNvPr>
          <p:cNvSpPr>
            <a:spLocks noGrp="1"/>
          </p:cNvSpPr>
          <p:nvPr/>
        </p:nvSpPr>
        <p:spPr>
          <a:xfrm>
            <a:off x="299443" y="5958571"/>
            <a:ext cx="11147243" cy="60520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ea typeface="+mn-ea"/>
                <a:cs typeface="+mn-cs"/>
              </a:rPr>
              <a:t>Note: The wording of this question has changed over the years. In </a:t>
            </a:r>
            <a:r>
              <a:rPr lang="en-US">
                <a:solidFill>
                  <a:srgbClr val="002060"/>
                </a:solidFill>
              </a:rPr>
              <a:t>2015 </a:t>
            </a:r>
            <a:r>
              <a:rPr kumimoji="0" lang="en-US" b="0" i="0" u="none" strike="noStrike" kern="1200" cap="none" spc="0" normalizeH="0" baseline="0" noProof="0">
                <a:ln>
                  <a:noFill/>
                </a:ln>
                <a:solidFill>
                  <a:srgbClr val="002060"/>
                </a:solidFill>
                <a:effectLst/>
                <a:uLnTx/>
                <a:uFillTx/>
                <a:ea typeface="+mn-ea"/>
                <a:cs typeface="+mn-cs"/>
              </a:rPr>
              <a:t>the question asked about taking prescription drugs without a prescription but didn’t specify pain medicine. </a:t>
            </a:r>
            <a:r>
              <a:rPr lang="en-US">
                <a:solidFill>
                  <a:srgbClr val="002060"/>
                </a:solidFill>
              </a:rPr>
              <a:t>In 2013 and earlier, it asked about taking drugs without a prescription to get high.</a:t>
            </a:r>
            <a:endParaRPr lang="en-US" b="1">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2060"/>
                </a:solidFill>
              </a:rPr>
              <a:t>*Caution should be taken when comparing CSHS 2021 data to that of previous years due to differences in methodology in survey collection.</a:t>
            </a:r>
          </a:p>
        </p:txBody>
      </p:sp>
      <p:sp>
        <p:nvSpPr>
          <p:cNvPr id="8" name="Title 1">
            <a:extLst>
              <a:ext uri="{FF2B5EF4-FFF2-40B4-BE49-F238E27FC236}">
                <a16:creationId xmlns:a16="http://schemas.microsoft.com/office/drawing/2014/main" id="{881A0A67-CCDF-FE20-9703-65BC333FD98F}"/>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2800" b="1" u="sng">
                <a:solidFill>
                  <a:srgbClr val="002060"/>
                </a:solidFill>
                <a:latin typeface="+mn-lt"/>
                <a:ea typeface="+mn-ea"/>
                <a:cs typeface="Arial" panose="020B0604020202020204" pitchFamily="34" charset="0"/>
              </a:rPr>
              <a:t>Prescription Pain Medication Misuse Among High School Students</a:t>
            </a:r>
            <a:endParaRPr lang="en-US" sz="2800" b="1" u="sng">
              <a:solidFill>
                <a:srgbClr val="002060"/>
              </a:solidFill>
            </a:endParaRPr>
          </a:p>
        </p:txBody>
      </p:sp>
      <p:sp>
        <p:nvSpPr>
          <p:cNvPr id="10" name="Title 1">
            <a:extLst>
              <a:ext uri="{FF2B5EF4-FFF2-40B4-BE49-F238E27FC236}">
                <a16:creationId xmlns:a16="http://schemas.microsoft.com/office/drawing/2014/main" id="{4052001C-20C3-555D-4F9C-F0F8CF21FB68}"/>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High School Students Reporting Ever Misusing Prescription Pain Medication, 2011-2021</a:t>
            </a:r>
            <a:endParaRPr lang="en-US" sz="1800">
              <a:solidFill>
                <a:srgbClr val="002060"/>
              </a:solidFill>
            </a:endParaRPr>
          </a:p>
        </p:txBody>
      </p:sp>
      <p:pic>
        <p:nvPicPr>
          <p:cNvPr id="2" name="Picture 1">
            <a:extLst>
              <a:ext uri="{FF2B5EF4-FFF2-40B4-BE49-F238E27FC236}">
                <a16:creationId xmlns:a16="http://schemas.microsoft.com/office/drawing/2014/main" id="{193FF477-224A-2243-41AD-5A690711BC42}"/>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3" name="Slide Number Placeholder 2">
            <a:extLst>
              <a:ext uri="{FF2B5EF4-FFF2-40B4-BE49-F238E27FC236}">
                <a16:creationId xmlns:a16="http://schemas.microsoft.com/office/drawing/2014/main" id="{1151FB95-DC2E-7D89-117B-3D789E720F23}"/>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31</a:t>
            </a:r>
          </a:p>
        </p:txBody>
      </p:sp>
    </p:spTree>
    <p:extLst>
      <p:ext uri="{BB962C8B-B14F-4D97-AF65-F5344CB8AC3E}">
        <p14:creationId xmlns:p14="http://schemas.microsoft.com/office/powerpoint/2010/main" val="322553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p:cNvGraphicFramePr>
          <p:nvPr>
            <p:extLst>
              <p:ext uri="{D42A27DB-BD31-4B8C-83A1-F6EECF244321}">
                <p14:modId xmlns:p14="http://schemas.microsoft.com/office/powerpoint/2010/main" val="3221390315"/>
              </p:ext>
            </p:extLst>
          </p:nvPr>
        </p:nvGraphicFramePr>
        <p:xfrm>
          <a:off x="783461" y="1554884"/>
          <a:ext cx="10307847" cy="476919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2875" y="6587909"/>
            <a:ext cx="3700821" cy="276999"/>
          </a:xfrm>
          <a:prstGeom prst="rect">
            <a:avLst/>
          </a:prstGeom>
        </p:spPr>
        <p:txBody>
          <a:bodyPr wrap="none">
            <a:spAutoFit/>
          </a:bodyPr>
          <a:lstStyle/>
          <a:p>
            <a:r>
              <a:rPr lang="en-US" sz="1200" b="1">
                <a:solidFill>
                  <a:srgbClr val="002060"/>
                </a:solidFill>
              </a:rPr>
              <a:t>Source: CPMRS, Department of Consumer Protection</a:t>
            </a:r>
          </a:p>
        </p:txBody>
      </p:sp>
      <p:sp>
        <p:nvSpPr>
          <p:cNvPr id="4" name="Title 1">
            <a:extLst>
              <a:ext uri="{FF2B5EF4-FFF2-40B4-BE49-F238E27FC236}">
                <a16:creationId xmlns:a16="http://schemas.microsoft.com/office/drawing/2014/main" id="{3513F324-12F4-0BD8-E2A6-E32D16B7416C}"/>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Opioid Prescriptions in CT</a:t>
            </a:r>
            <a:endParaRPr lang="en-US" sz="3200" b="1" u="sng">
              <a:solidFill>
                <a:srgbClr val="002060"/>
              </a:solidFill>
            </a:endParaRPr>
          </a:p>
        </p:txBody>
      </p:sp>
      <p:sp>
        <p:nvSpPr>
          <p:cNvPr id="7" name="Title 1">
            <a:extLst>
              <a:ext uri="{FF2B5EF4-FFF2-40B4-BE49-F238E27FC236}">
                <a16:creationId xmlns:a16="http://schemas.microsoft.com/office/drawing/2014/main" id="{701A457D-B6B5-CF86-0C7C-36AE7DC7EBD2}"/>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Number of Opioid Prescriptions Per Year in CT, 2014-2022</a:t>
            </a:r>
            <a:endParaRPr lang="en-US" sz="1800">
              <a:solidFill>
                <a:srgbClr val="002060"/>
              </a:solidFill>
            </a:endParaRPr>
          </a:p>
        </p:txBody>
      </p:sp>
      <p:pic>
        <p:nvPicPr>
          <p:cNvPr id="2" name="Picture 1">
            <a:extLst>
              <a:ext uri="{FF2B5EF4-FFF2-40B4-BE49-F238E27FC236}">
                <a16:creationId xmlns:a16="http://schemas.microsoft.com/office/drawing/2014/main" id="{01C7E6F3-589B-D02B-11DA-ACBB9B34F3FD}"/>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9" name="Slide Number Placeholder 2">
            <a:extLst>
              <a:ext uri="{FF2B5EF4-FFF2-40B4-BE49-F238E27FC236}">
                <a16:creationId xmlns:a16="http://schemas.microsoft.com/office/drawing/2014/main" id="{E2394072-4A56-9ADC-449C-EB20D3D76496}"/>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32</a:t>
            </a:r>
          </a:p>
        </p:txBody>
      </p:sp>
    </p:spTree>
    <p:extLst>
      <p:ext uri="{BB962C8B-B14F-4D97-AF65-F5344CB8AC3E}">
        <p14:creationId xmlns:p14="http://schemas.microsoft.com/office/powerpoint/2010/main" val="1509233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2B280C-DFA0-4E72-9157-EA18DEFC16BF}"/>
              </a:ext>
            </a:extLst>
          </p:cNvPr>
          <p:cNvSpPr txBox="1">
            <a:spLocks/>
          </p:cNvSpPr>
          <p:nvPr/>
        </p:nvSpPr>
        <p:spPr>
          <a:xfrm>
            <a:off x="531689" y="370726"/>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rgbClr val="002060"/>
                </a:solidFill>
                <a:latin typeface="Calibri"/>
                <a:ea typeface="Calibri"/>
                <a:cs typeface="Calibri"/>
              </a:rPr>
              <a:t>Key Takeaways: Prescription Pain Medication</a:t>
            </a:r>
            <a:endParaRPr lang="en-US" sz="4000">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5B5F6A1-CBDC-B096-9553-7B22EC27348A}"/>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247BD1AF-27DA-F626-692B-CBDC0B4FA1C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33</a:t>
            </a:r>
          </a:p>
        </p:txBody>
      </p:sp>
      <p:sp>
        <p:nvSpPr>
          <p:cNvPr id="8" name="TextBox 7">
            <a:extLst>
              <a:ext uri="{FF2B5EF4-FFF2-40B4-BE49-F238E27FC236}">
                <a16:creationId xmlns:a16="http://schemas.microsoft.com/office/drawing/2014/main" id="{71B8E2A7-7F1D-5052-10F1-5B4F99D637B5}"/>
              </a:ext>
            </a:extLst>
          </p:cNvPr>
          <p:cNvSpPr txBox="1"/>
          <p:nvPr/>
        </p:nvSpPr>
        <p:spPr>
          <a:xfrm>
            <a:off x="647590" y="1197511"/>
            <a:ext cx="10896819" cy="3344505"/>
          </a:xfrm>
          <a:prstGeom prst="rect">
            <a:avLst/>
          </a:prstGeom>
          <a:noFill/>
        </p:spPr>
        <p:txBody>
          <a:bodyPr wrap="square" lIns="91440" tIns="45720" rIns="91440" bIns="45720" rtlCol="0" anchor="t">
            <a:spAutoFit/>
          </a:bodyPr>
          <a:lstStyle/>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The percentage of Connecticut individuals reporting past year non-medical use of pain relievers has somewhat decreased across all age groups between 2011 and 2022.</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The prevalence of past year non-medical use of pain relievers has been consistently highest among individuals aged 18-25 during this time period.</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The number of opioid prescriptions dispensed per year has been steadily decreasing since 2015.</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2015: </a:t>
            </a:r>
            <a:r>
              <a:rPr lang="en-US" sz="2000" b="1">
                <a:solidFill>
                  <a:srgbClr val="002060"/>
                </a:solidFill>
                <a:latin typeface="Corbel"/>
                <a:ea typeface="Calibri" panose="020F0502020204030204" pitchFamily="34" charset="0"/>
                <a:cs typeface="Calibri"/>
              </a:rPr>
              <a:t>2,625,042</a:t>
            </a:r>
            <a:r>
              <a:rPr lang="en-US" sz="2000" b="1">
                <a:solidFill>
                  <a:srgbClr val="002060"/>
                </a:solidFill>
                <a:ea typeface="Calibri" panose="020F0502020204030204" pitchFamily="34" charset="0"/>
                <a:cs typeface="Calibri"/>
              </a:rPr>
              <a:t> prescriptions</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2022: </a:t>
            </a:r>
            <a:r>
              <a:rPr lang="en-US" sz="2000" b="1">
                <a:solidFill>
                  <a:srgbClr val="002060"/>
                </a:solidFill>
                <a:latin typeface="Corbel"/>
                <a:ea typeface="Calibri" panose="020F0502020204030204" pitchFamily="34" charset="0"/>
                <a:cs typeface="Calibri"/>
              </a:rPr>
              <a:t>1,608,256</a:t>
            </a:r>
            <a:r>
              <a:rPr lang="en-US" sz="2000" b="1">
                <a:solidFill>
                  <a:srgbClr val="002060"/>
                </a:solidFill>
                <a:ea typeface="Calibri" panose="020F0502020204030204" pitchFamily="34" charset="0"/>
                <a:cs typeface="Calibri"/>
              </a:rPr>
              <a:t> prescriptions	</a:t>
            </a:r>
          </a:p>
          <a:p>
            <a:pPr>
              <a:spcBef>
                <a:spcPts val="400"/>
              </a:spcBef>
              <a:spcAft>
                <a:spcPts val="400"/>
              </a:spcAft>
              <a:defRPr/>
            </a:pPr>
            <a:endParaRPr lang="en-US" b="1">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72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0246F-0E06-3763-AA02-E7452BBD0599}"/>
            </a:ext>
          </a:extLst>
        </p:cNvPr>
        <p:cNvGrpSpPr/>
        <p:nvPr/>
      </p:nvGrpSpPr>
      <p:grpSpPr>
        <a:xfrm>
          <a:off x="0" y="0"/>
          <a:ext cx="0" cy="0"/>
          <a:chOff x="0" y="0"/>
          <a:chExt cx="0" cy="0"/>
        </a:xfrm>
      </p:grpSpPr>
      <p:pic>
        <p:nvPicPr>
          <p:cNvPr id="1026" name="Picture 2" descr="The quarterly proportion of opioid overdoses in WV associated with prescription and illicit opioids. a Prescription opioid overdoses were defined as those associated with oxycodone or hydrocodone, while illicit overdoses were defined as those involving heroin and synthetic opioids other than methadone, including fentanyl, fentanyl analogues, 4-anpp, and u-47,700. Data from the West Virginia Forensic Drug Database, which compiles data from the West Virginia Office of the Chief Medical Examiner">
            <a:extLst>
              <a:ext uri="{FF2B5EF4-FFF2-40B4-BE49-F238E27FC236}">
                <a16:creationId xmlns:a16="http://schemas.microsoft.com/office/drawing/2014/main" id="{9101604A-B392-70CC-0974-53A9AA188C2C}"/>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harpenSoften amount="-45000"/>
                    </a14:imgEffect>
                    <a14:imgEffect>
                      <a14:saturation sat="108000"/>
                    </a14:imgEffect>
                  </a14:imgLayer>
                </a14:imgProps>
              </a:ext>
              <a:ext uri="{28A0092B-C50C-407E-A947-70E740481C1C}">
                <a14:useLocalDpi xmlns:a14="http://schemas.microsoft.com/office/drawing/2010/main" val="0"/>
              </a:ext>
            </a:extLst>
          </a:blip>
          <a:srcRect l="11475" b="11849"/>
          <a:stretch/>
        </p:blipFill>
        <p:spPr bwMode="auto">
          <a:xfrm>
            <a:off x="4476750" y="270092"/>
            <a:ext cx="7715250" cy="6317818"/>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a:extLst>
              <a:ext uri="{FF2B5EF4-FFF2-40B4-BE49-F238E27FC236}">
                <a16:creationId xmlns:a16="http://schemas.microsoft.com/office/drawing/2014/main" id="{6FDB4A53-56CB-30DB-658E-79E9C641D712}"/>
              </a:ext>
            </a:extLst>
          </p:cNvPr>
          <p:cNvSpPr/>
          <p:nvPr/>
        </p:nvSpPr>
        <p:spPr>
          <a:xfrm>
            <a:off x="0" y="-4287"/>
            <a:ext cx="6096001" cy="6858000"/>
          </a:xfrm>
          <a:prstGeom prst="rect">
            <a:avLst/>
          </a:prstGeom>
          <a:solidFill>
            <a:srgbClr val="86C658"/>
          </a:solidFill>
          <a:ln>
            <a:noFill/>
          </a:ln>
          <a:effectLst>
            <a:outerShdw blurRad="698500" dist="419100" dir="21540000" algn="ctr" rotWithShape="0">
              <a:srgbClr val="0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BA05A4-4185-3B89-6F1E-6CA61FC2297B}"/>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9899D43F-B26E-6CC6-AB8D-163101D7FCE9}"/>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34</a:t>
            </a:r>
          </a:p>
        </p:txBody>
      </p:sp>
      <p:sp>
        <p:nvSpPr>
          <p:cNvPr id="6" name="Title 1">
            <a:extLst>
              <a:ext uri="{FF2B5EF4-FFF2-40B4-BE49-F238E27FC236}">
                <a16:creationId xmlns:a16="http://schemas.microsoft.com/office/drawing/2014/main" id="{A799ADB1-8760-C31C-5F11-454228E16FEF}"/>
              </a:ext>
            </a:extLst>
          </p:cNvPr>
          <p:cNvSpPr txBox="1">
            <a:spLocks/>
          </p:cNvSpPr>
          <p:nvPr/>
        </p:nvSpPr>
        <p:spPr>
          <a:xfrm>
            <a:off x="3595431" y="2468367"/>
            <a:ext cx="5001126" cy="2076408"/>
          </a:xfrm>
          <a:prstGeom prst="rect">
            <a:avLst/>
          </a:prstGeom>
          <a:solidFill>
            <a:srgbClr val="000E2F"/>
          </a:solidFill>
          <a:ln w="12700" cmpd="sng">
            <a:noFill/>
          </a:ln>
          <a:effectLst>
            <a:outerShdw blurRad="50800" dist="50800" dir="5400000" algn="ctr" rotWithShape="0">
              <a:srgbClr val="000000">
                <a:alpha val="75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Aft>
                <a:spcPts val="600"/>
              </a:spcAft>
            </a:pPr>
            <a:endParaRPr lang="en-US" sz="6600" b="1" spc="300">
              <a:solidFill>
                <a:srgbClr val="000E2F"/>
              </a:solidFill>
            </a:endParaRPr>
          </a:p>
        </p:txBody>
      </p:sp>
      <p:sp>
        <p:nvSpPr>
          <p:cNvPr id="333" name="TextBox 332">
            <a:extLst>
              <a:ext uri="{FF2B5EF4-FFF2-40B4-BE49-F238E27FC236}">
                <a16:creationId xmlns:a16="http://schemas.microsoft.com/office/drawing/2014/main" id="{C0CCCDAE-EFCD-DDD2-1305-20EB5AF5E08A}"/>
              </a:ext>
            </a:extLst>
          </p:cNvPr>
          <p:cNvSpPr txBox="1"/>
          <p:nvPr/>
        </p:nvSpPr>
        <p:spPr>
          <a:xfrm>
            <a:off x="3892544" y="2952573"/>
            <a:ext cx="4406899" cy="1107996"/>
          </a:xfrm>
          <a:prstGeom prst="rect">
            <a:avLst/>
          </a:prstGeom>
          <a:noFill/>
          <a:effectLst/>
        </p:spPr>
        <p:txBody>
          <a:bodyPr wrap="square" rtlCol="0">
            <a:spAutoFit/>
          </a:bodyPr>
          <a:lstStyle/>
          <a:p>
            <a:pPr algn="ctr"/>
            <a:r>
              <a:rPr lang="en-US" sz="6600" b="1" spc="300">
                <a:solidFill>
                  <a:schemeClr val="bg1"/>
                </a:solidFill>
              </a:rPr>
              <a:t>Opioids</a:t>
            </a:r>
          </a:p>
        </p:txBody>
      </p:sp>
      <p:sp>
        <p:nvSpPr>
          <p:cNvPr id="5" name="TextBox 4">
            <a:extLst>
              <a:ext uri="{FF2B5EF4-FFF2-40B4-BE49-F238E27FC236}">
                <a16:creationId xmlns:a16="http://schemas.microsoft.com/office/drawing/2014/main" id="{2DAD84BB-F7D2-E06C-22C1-A29E4A5E7CAF}"/>
              </a:ext>
            </a:extLst>
          </p:cNvPr>
          <p:cNvSpPr txBox="1"/>
          <p:nvPr/>
        </p:nvSpPr>
        <p:spPr>
          <a:xfrm>
            <a:off x="6200386" y="6120647"/>
            <a:ext cx="5163530" cy="646331"/>
          </a:xfrm>
          <a:prstGeom prst="rect">
            <a:avLst/>
          </a:prstGeom>
          <a:noFill/>
        </p:spPr>
        <p:txBody>
          <a:bodyPr wrap="square">
            <a:spAutoFit/>
          </a:bodyPr>
          <a:lstStyle/>
          <a:p>
            <a:br>
              <a:rPr lang="en-US" b="0" i="0">
                <a:solidFill>
                  <a:srgbClr val="212121"/>
                </a:solidFill>
                <a:effectLst/>
                <a:latin typeface="BlinkMacSystemFont"/>
              </a:rPr>
            </a:br>
            <a:endParaRPr lang="en-US"/>
          </a:p>
        </p:txBody>
      </p:sp>
    </p:spTree>
    <p:extLst>
      <p:ext uri="{BB962C8B-B14F-4D97-AF65-F5344CB8AC3E}">
        <p14:creationId xmlns:p14="http://schemas.microsoft.com/office/powerpoint/2010/main" val="4002253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188A7E8-0DE1-44ED-854C-C50C60B6C0FD}"/>
              </a:ext>
            </a:extLst>
          </p:cNvPr>
          <p:cNvSpPr>
            <a:spLocks noGrp="1"/>
          </p:cNvSpPr>
          <p:nvPr/>
        </p:nvSpPr>
        <p:spPr>
          <a:xfrm>
            <a:off x="142875" y="6499318"/>
            <a:ext cx="1896228" cy="4443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rgbClr val="002060"/>
                </a:solidFill>
              </a:rPr>
              <a:t>Source: NSDUH</a:t>
            </a:r>
          </a:p>
        </p:txBody>
      </p:sp>
      <p:graphicFrame>
        <p:nvGraphicFramePr>
          <p:cNvPr id="8" name="Chart 7">
            <a:extLst>
              <a:ext uri="{FF2B5EF4-FFF2-40B4-BE49-F238E27FC236}">
                <a16:creationId xmlns:a16="http://schemas.microsoft.com/office/drawing/2014/main" id="{E88DE8E7-BB2C-49B0-ABE9-5918AB202467}"/>
              </a:ext>
            </a:extLst>
          </p:cNvPr>
          <p:cNvGraphicFramePr/>
          <p:nvPr>
            <p:extLst>
              <p:ext uri="{D42A27DB-BD31-4B8C-83A1-F6EECF244321}">
                <p14:modId xmlns:p14="http://schemas.microsoft.com/office/powerpoint/2010/main" val="540312024"/>
              </p:ext>
            </p:extLst>
          </p:nvPr>
        </p:nvGraphicFramePr>
        <p:xfrm>
          <a:off x="529947" y="1302644"/>
          <a:ext cx="11132106" cy="4674479"/>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a:extLst>
              <a:ext uri="{FF2B5EF4-FFF2-40B4-BE49-F238E27FC236}">
                <a16:creationId xmlns:a16="http://schemas.microsoft.com/office/drawing/2014/main" id="{1EBE1972-ED2C-4CB2-BEA3-52DDC4476012}"/>
              </a:ext>
            </a:extLst>
          </p:cNvPr>
          <p:cNvSpPr>
            <a:spLocks noGrp="1"/>
          </p:cNvSpPr>
          <p:nvPr/>
        </p:nvSpPr>
        <p:spPr>
          <a:xfrm>
            <a:off x="299443" y="6118044"/>
            <a:ext cx="8130182" cy="4698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2060"/>
                </a:solidFill>
                <a:latin typeface="Calibri" panose="020F0502020204030204"/>
              </a:rPr>
              <a:t>Note: Estimates for the 12-17 age group</a:t>
            </a:r>
            <a:r>
              <a:rPr kumimoji="0" lang="en-US" b="0" i="0" u="none" strike="noStrike" kern="1200" cap="none" spc="0" normalizeH="0" baseline="0" noProof="0">
                <a:ln>
                  <a:noFill/>
                </a:ln>
                <a:solidFill>
                  <a:srgbClr val="002060"/>
                </a:solidFill>
                <a:effectLst/>
                <a:uLnTx/>
                <a:uFillTx/>
                <a:latin typeface="Calibri" panose="020F0502020204030204"/>
                <a:ea typeface="+mn-ea"/>
                <a:cs typeface="+mn-cs"/>
              </a:rPr>
              <a:t> were not reported for both CT and the U.S. due to low precision.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Calibri" panose="020F0502020204030204"/>
                <a:ea typeface="+mn-ea"/>
                <a:cs typeface="+mn-cs"/>
              </a:rPr>
              <a:t>*State estimates for these years are no longer available due to methodological concerns with combining 2019 and 2020 data.</a:t>
            </a:r>
          </a:p>
        </p:txBody>
      </p:sp>
      <p:pic>
        <p:nvPicPr>
          <p:cNvPr id="6" name="Picture 5">
            <a:extLst>
              <a:ext uri="{FF2B5EF4-FFF2-40B4-BE49-F238E27FC236}">
                <a16:creationId xmlns:a16="http://schemas.microsoft.com/office/drawing/2014/main" id="{DAE6C443-F25C-5C2B-9248-74181ACBEDF0}"/>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9" name="Slide Number Placeholder 2">
            <a:extLst>
              <a:ext uri="{FF2B5EF4-FFF2-40B4-BE49-F238E27FC236}">
                <a16:creationId xmlns:a16="http://schemas.microsoft.com/office/drawing/2014/main" id="{DA14DE06-000B-5C6B-6F4E-9ACA4E505A51}"/>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35</a:t>
            </a:r>
          </a:p>
        </p:txBody>
      </p:sp>
      <p:sp>
        <p:nvSpPr>
          <p:cNvPr id="10" name="Title 1">
            <a:extLst>
              <a:ext uri="{FF2B5EF4-FFF2-40B4-BE49-F238E27FC236}">
                <a16:creationId xmlns:a16="http://schemas.microsoft.com/office/drawing/2014/main" id="{91D6D4DA-DD15-52FC-1B84-BB94BC5E9531}"/>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Heroin Use</a:t>
            </a:r>
            <a:endParaRPr lang="en-US" sz="3200" b="1" u="sng">
              <a:solidFill>
                <a:srgbClr val="002060"/>
              </a:solidFill>
            </a:endParaRPr>
          </a:p>
        </p:txBody>
      </p:sp>
      <p:sp>
        <p:nvSpPr>
          <p:cNvPr id="11" name="Title 1">
            <a:extLst>
              <a:ext uri="{FF2B5EF4-FFF2-40B4-BE49-F238E27FC236}">
                <a16:creationId xmlns:a16="http://schemas.microsoft.com/office/drawing/2014/main" id="{867010AA-D142-7586-D4AD-5F4D9FC04473}"/>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Persons Reporting Past Year Use of Heroin by Age Group in CT and the US, 2014-2022</a:t>
            </a:r>
            <a:endParaRPr lang="en-US" sz="1800">
              <a:solidFill>
                <a:srgbClr val="002060"/>
              </a:solidFill>
            </a:endParaRPr>
          </a:p>
        </p:txBody>
      </p:sp>
      <p:sp>
        <p:nvSpPr>
          <p:cNvPr id="3" name="TextBox 2">
            <a:extLst>
              <a:ext uri="{FF2B5EF4-FFF2-40B4-BE49-F238E27FC236}">
                <a16:creationId xmlns:a16="http://schemas.microsoft.com/office/drawing/2014/main" id="{4AFD353D-21E2-567D-52EA-3A19FCCB91FC}"/>
              </a:ext>
            </a:extLst>
          </p:cNvPr>
          <p:cNvSpPr txBox="1"/>
          <p:nvPr/>
        </p:nvSpPr>
        <p:spPr>
          <a:xfrm>
            <a:off x="8387910" y="2036177"/>
            <a:ext cx="3274143" cy="954107"/>
          </a:xfrm>
          <a:prstGeom prst="rect">
            <a:avLst/>
          </a:prstGeom>
          <a:solidFill>
            <a:schemeClr val="bg1"/>
          </a:solidFill>
          <a:ln>
            <a:solidFill>
              <a:srgbClr val="002060"/>
            </a:solidFill>
          </a:ln>
          <a:effectLst>
            <a:outerShdw blurRad="50800" dist="38100" dir="5400000" algn="t" rotWithShape="0">
              <a:prstClr val="black">
                <a:alpha val="40000"/>
              </a:prstClr>
            </a:outerShdw>
          </a:effectLst>
        </p:spPr>
        <p:txBody>
          <a:bodyPr wrap="square">
            <a:spAutoFit/>
          </a:bodyPr>
          <a:lstStyle/>
          <a:p>
            <a:r>
              <a:rPr lang="en-US" sz="1400" b="1">
                <a:solidFill>
                  <a:srgbClr val="002060"/>
                </a:solidFill>
                <a:latin typeface="Calibri" panose="020F0502020204030204" pitchFamily="34" charset="0"/>
                <a:ea typeface="Calibri" panose="020F0502020204030204" pitchFamily="34" charset="0"/>
                <a:cs typeface="Calibri" panose="020F0502020204030204" pitchFamily="34" charset="0"/>
              </a:rPr>
              <a:t>Past year heroin use for ages 12-17 was extremely low for CT and US</a:t>
            </a:r>
            <a:r>
              <a:rPr lang="en-US" sz="1400">
                <a:solidFill>
                  <a:srgbClr val="002060"/>
                </a:solidFill>
                <a:latin typeface="Calibri" panose="020F0502020204030204" pitchFamily="34" charset="0"/>
                <a:ea typeface="Calibri" panose="020F0502020204030204" pitchFamily="34" charset="0"/>
                <a:cs typeface="Calibri" panose="020F0502020204030204" pitchFamily="34" charset="0"/>
              </a:rPr>
              <a:t> (below 0.2%). Estimates for ages 12-17 in 2021-2022 were not reported.</a:t>
            </a:r>
          </a:p>
        </p:txBody>
      </p:sp>
    </p:spTree>
    <p:extLst>
      <p:ext uri="{BB962C8B-B14F-4D97-AF65-F5344CB8AC3E}">
        <p14:creationId xmlns:p14="http://schemas.microsoft.com/office/powerpoint/2010/main" val="26934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50ADF-E392-E174-FA8E-15FD3629D9A7}"/>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D6E4AB5-9629-1CE1-FEB1-CC0B49B7738B}"/>
              </a:ext>
            </a:extLst>
          </p:cNvPr>
          <p:cNvGraphicFramePr>
            <a:graphicFrameLocks noGrp="1"/>
          </p:cNvGraphicFramePr>
          <p:nvPr>
            <p:ph idx="1"/>
            <p:extLst>
              <p:ext uri="{D42A27DB-BD31-4B8C-83A1-F6EECF244321}">
                <p14:modId xmlns:p14="http://schemas.microsoft.com/office/powerpoint/2010/main" val="2777231585"/>
              </p:ext>
            </p:extLst>
          </p:nvPr>
        </p:nvGraphicFramePr>
        <p:xfrm>
          <a:off x="821055" y="1122128"/>
          <a:ext cx="11155680" cy="51646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1C37A50-3E14-F283-6AD5-4A3F2850AC7A}"/>
              </a:ext>
            </a:extLst>
          </p:cNvPr>
          <p:cNvSpPr txBox="1"/>
          <p:nvPr/>
        </p:nvSpPr>
        <p:spPr>
          <a:xfrm>
            <a:off x="149637" y="6594043"/>
            <a:ext cx="3307939" cy="276999"/>
          </a:xfrm>
          <a:prstGeom prst="rect">
            <a:avLst/>
          </a:prstGeom>
          <a:noFill/>
        </p:spPr>
        <p:txBody>
          <a:bodyPr wrap="square" rtlCol="0">
            <a:spAutoFit/>
          </a:bodyPr>
          <a:lstStyle/>
          <a:p>
            <a:r>
              <a:rPr lang="en-US" sz="1200" b="1">
                <a:solidFill>
                  <a:srgbClr val="002060"/>
                </a:solidFill>
              </a:rPr>
              <a:t>Source: CHIME Discharge Data</a:t>
            </a:r>
          </a:p>
        </p:txBody>
      </p:sp>
      <p:pic>
        <p:nvPicPr>
          <p:cNvPr id="3" name="Picture 2">
            <a:extLst>
              <a:ext uri="{FF2B5EF4-FFF2-40B4-BE49-F238E27FC236}">
                <a16:creationId xmlns:a16="http://schemas.microsoft.com/office/drawing/2014/main" id="{19B86AB1-E5E6-DF80-39C4-FB8C6E6770DE}"/>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5" name="Slide Number Placeholder 2">
            <a:extLst>
              <a:ext uri="{FF2B5EF4-FFF2-40B4-BE49-F238E27FC236}">
                <a16:creationId xmlns:a16="http://schemas.microsoft.com/office/drawing/2014/main" id="{3E3DEC28-A8DD-A675-AB38-86A08C4D489D}"/>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36</a:t>
            </a:r>
          </a:p>
        </p:txBody>
      </p:sp>
      <p:sp>
        <p:nvSpPr>
          <p:cNvPr id="6" name="Title 1">
            <a:extLst>
              <a:ext uri="{FF2B5EF4-FFF2-40B4-BE49-F238E27FC236}">
                <a16:creationId xmlns:a16="http://schemas.microsoft.com/office/drawing/2014/main" id="{A07C4C64-2125-BA64-D3E6-4E239199B65B}"/>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Opioid-Related Emergency Department Visits</a:t>
            </a:r>
            <a:endParaRPr lang="en-US" sz="3200" b="1" u="sng">
              <a:solidFill>
                <a:srgbClr val="002060"/>
              </a:solidFill>
            </a:endParaRPr>
          </a:p>
        </p:txBody>
      </p:sp>
      <p:sp>
        <p:nvSpPr>
          <p:cNvPr id="10" name="Title 1">
            <a:extLst>
              <a:ext uri="{FF2B5EF4-FFF2-40B4-BE49-F238E27FC236}">
                <a16:creationId xmlns:a16="http://schemas.microsoft.com/office/drawing/2014/main" id="{117EFA42-5CF1-FF95-B142-660A6F32AA3E}"/>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a:rPr>
              <a:t>Number of Opioid-Related Emergency Department Visits in CT, 2019-2022</a:t>
            </a:r>
            <a:endParaRPr lang="en-US" sz="1800">
              <a:solidFill>
                <a:srgbClr val="002060"/>
              </a:solidFill>
              <a:cs typeface="Arial"/>
            </a:endParaRPr>
          </a:p>
        </p:txBody>
      </p:sp>
    </p:spTree>
    <p:extLst>
      <p:ext uri="{BB962C8B-B14F-4D97-AF65-F5344CB8AC3E}">
        <p14:creationId xmlns:p14="http://schemas.microsoft.com/office/powerpoint/2010/main" val="385720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64B2C63-830E-6C2E-72B6-1912C247A7EE}"/>
              </a:ext>
            </a:extLst>
          </p:cNvPr>
          <p:cNvGraphicFramePr/>
          <p:nvPr>
            <p:extLst>
              <p:ext uri="{D42A27DB-BD31-4B8C-83A1-F6EECF244321}">
                <p14:modId xmlns:p14="http://schemas.microsoft.com/office/powerpoint/2010/main" val="3987930604"/>
              </p:ext>
            </p:extLst>
          </p:nvPr>
        </p:nvGraphicFramePr>
        <p:xfrm>
          <a:off x="525959" y="1202656"/>
          <a:ext cx="11140082" cy="52850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1FB44C3-87B3-5C9C-E3C9-CA31C9DDBD45}"/>
              </a:ext>
            </a:extLst>
          </p:cNvPr>
          <p:cNvSpPr txBox="1"/>
          <p:nvPr/>
        </p:nvSpPr>
        <p:spPr>
          <a:xfrm>
            <a:off x="151098" y="6606185"/>
            <a:ext cx="4937530"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C46154DB-40BA-A6DF-8CE3-B7BAE176F9EC}"/>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CF20F5DF-BCD3-1518-E33A-B0D265221965}"/>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37</a:t>
            </a:r>
          </a:p>
        </p:txBody>
      </p:sp>
      <p:sp>
        <p:nvSpPr>
          <p:cNvPr id="7" name="Title 1">
            <a:extLst>
              <a:ext uri="{FF2B5EF4-FFF2-40B4-BE49-F238E27FC236}">
                <a16:creationId xmlns:a16="http://schemas.microsoft.com/office/drawing/2014/main" id="{4D1A322E-9CF2-230A-08C6-DEF0295B82EF}"/>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a:rPr>
              <a:t>Opioid-Involved Overdose Deaths</a:t>
            </a:r>
            <a:endParaRPr lang="en-US"/>
          </a:p>
        </p:txBody>
      </p:sp>
      <p:sp>
        <p:nvSpPr>
          <p:cNvPr id="8" name="Title 1">
            <a:extLst>
              <a:ext uri="{FF2B5EF4-FFF2-40B4-BE49-F238E27FC236}">
                <a16:creationId xmlns:a16="http://schemas.microsoft.com/office/drawing/2014/main" id="{CBD0363D-FEA1-1CE2-2DFF-5ACC6CC781B8}"/>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Number of Overdose Deaths by Year in CT, 2012-2022</a:t>
            </a:r>
            <a:endParaRPr lang="en-US" sz="1800">
              <a:solidFill>
                <a:srgbClr val="002060"/>
              </a:solidFill>
            </a:endParaRPr>
          </a:p>
        </p:txBody>
      </p:sp>
    </p:spTree>
    <p:extLst>
      <p:ext uri="{BB962C8B-B14F-4D97-AF65-F5344CB8AC3E}">
        <p14:creationId xmlns:p14="http://schemas.microsoft.com/office/powerpoint/2010/main" val="624700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FA18-B13F-681B-623E-32863AE06E80}"/>
            </a:ext>
          </a:extLst>
        </p:cNvPr>
        <p:cNvGrpSpPr/>
        <p:nvPr/>
      </p:nvGrpSpPr>
      <p:grpSpPr>
        <a:xfrm>
          <a:off x="0" y="0"/>
          <a:ext cx="0" cy="0"/>
          <a:chOff x="0" y="0"/>
          <a:chExt cx="0" cy="0"/>
        </a:xfrm>
      </p:grpSpPr>
      <p:cxnSp>
        <p:nvCxnSpPr>
          <p:cNvPr id="12" name="Connector: Elbow 11">
            <a:extLst>
              <a:ext uri="{FF2B5EF4-FFF2-40B4-BE49-F238E27FC236}">
                <a16:creationId xmlns:a16="http://schemas.microsoft.com/office/drawing/2014/main" id="{7F54B5DF-4126-C3C4-38C9-688E622A6740}"/>
              </a:ext>
            </a:extLst>
          </p:cNvPr>
          <p:cNvCxnSpPr>
            <a:cxnSpLocks/>
          </p:cNvCxnSpPr>
          <p:nvPr/>
        </p:nvCxnSpPr>
        <p:spPr>
          <a:xfrm rot="5400000" flipH="1" flipV="1">
            <a:off x="10171497" y="4969194"/>
            <a:ext cx="1278231" cy="1106607"/>
          </a:xfrm>
          <a:prstGeom prst="bentConnector3">
            <a:avLst>
              <a:gd name="adj1" fmla="val 50000"/>
            </a:avLst>
          </a:prstGeom>
          <a:ln w="19050">
            <a:solidFill>
              <a:srgbClr val="FFC34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15B6C8DF-2AAA-B33B-0145-E9D25778D761}"/>
              </a:ext>
            </a:extLst>
          </p:cNvPr>
          <p:cNvCxnSpPr>
            <a:cxnSpLocks/>
          </p:cNvCxnSpPr>
          <p:nvPr/>
        </p:nvCxnSpPr>
        <p:spPr>
          <a:xfrm>
            <a:off x="6694881" y="6254853"/>
            <a:ext cx="769626" cy="348997"/>
          </a:xfrm>
          <a:prstGeom prst="bent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cx1="http://schemas.microsoft.com/office/drawing/2015/9/8/chartex" Requires="cx1">
          <p:graphicFrame>
            <p:nvGraphicFramePr>
              <p:cNvPr id="7" name="Chart 6">
                <a:extLst>
                  <a:ext uri="{FF2B5EF4-FFF2-40B4-BE49-F238E27FC236}">
                    <a16:creationId xmlns:a16="http://schemas.microsoft.com/office/drawing/2014/main" id="{49A9A48E-2FF2-FC37-2EA9-2F9E22047C08}"/>
                  </a:ext>
                </a:extLst>
              </p:cNvPr>
              <p:cNvGraphicFramePr/>
              <p:nvPr>
                <p:extLst>
                  <p:ext uri="{D42A27DB-BD31-4B8C-83A1-F6EECF244321}">
                    <p14:modId xmlns:p14="http://schemas.microsoft.com/office/powerpoint/2010/main" val="4098745675"/>
                  </p:ext>
                </p:extLst>
              </p:nvPr>
            </p:nvGraphicFramePr>
            <p:xfrm>
              <a:off x="1266092" y="1346381"/>
              <a:ext cx="9173307" cy="500301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a16="http://schemas.microsoft.com/office/drawing/2014/main" id="{49A9A48E-2FF2-FC37-2EA9-2F9E22047C08}"/>
                  </a:ext>
                </a:extLst>
              </p:cNvPr>
              <p:cNvPicPr>
                <a:picLocks noGrp="1" noRot="1" noChangeAspect="1" noMove="1" noResize="1" noEditPoints="1" noAdjustHandles="1" noChangeArrowheads="1" noChangeShapeType="1"/>
              </p:cNvPicPr>
              <p:nvPr/>
            </p:nvPicPr>
            <p:blipFill>
              <a:blip r:embed="rId4"/>
              <a:stretch>
                <a:fillRect/>
              </a:stretch>
            </p:blipFill>
            <p:spPr>
              <a:xfrm>
                <a:off x="1266092" y="1346381"/>
                <a:ext cx="9173307" cy="5003019"/>
              </a:xfrm>
              <a:prstGeom prst="rect">
                <a:avLst/>
              </a:prstGeom>
            </p:spPr>
          </p:pic>
        </mc:Fallback>
      </mc:AlternateContent>
      <p:sp>
        <p:nvSpPr>
          <p:cNvPr id="10" name="TextBox 9">
            <a:extLst>
              <a:ext uri="{FF2B5EF4-FFF2-40B4-BE49-F238E27FC236}">
                <a16:creationId xmlns:a16="http://schemas.microsoft.com/office/drawing/2014/main" id="{10AD797B-4CD0-1B54-928F-6FE2213EEECF}"/>
              </a:ext>
            </a:extLst>
          </p:cNvPr>
          <p:cNvSpPr txBox="1"/>
          <p:nvPr/>
        </p:nvSpPr>
        <p:spPr>
          <a:xfrm>
            <a:off x="152726" y="6592385"/>
            <a:ext cx="4164480"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91379487-9804-0958-97E1-F621EDC02F69}"/>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8" name="Slide Number Placeholder 2">
            <a:extLst>
              <a:ext uri="{FF2B5EF4-FFF2-40B4-BE49-F238E27FC236}">
                <a16:creationId xmlns:a16="http://schemas.microsoft.com/office/drawing/2014/main" id="{480DEB81-A18F-E4B1-DAE9-891C68F9970B}"/>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38</a:t>
            </a:r>
          </a:p>
        </p:txBody>
      </p:sp>
      <p:sp>
        <p:nvSpPr>
          <p:cNvPr id="14" name="Title 1">
            <a:extLst>
              <a:ext uri="{FF2B5EF4-FFF2-40B4-BE49-F238E27FC236}">
                <a16:creationId xmlns:a16="http://schemas.microsoft.com/office/drawing/2014/main" id="{F842415B-318C-D2BE-78D4-F2024706B09F}"/>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Drugs Identified in Fentanyl-Involved Overdose Deaths</a:t>
            </a:r>
            <a:endParaRPr lang="en-US" sz="3200" b="1" u="sng">
              <a:solidFill>
                <a:srgbClr val="002060"/>
              </a:solidFill>
            </a:endParaRPr>
          </a:p>
        </p:txBody>
      </p:sp>
      <p:sp>
        <p:nvSpPr>
          <p:cNvPr id="15" name="Title 1">
            <a:extLst>
              <a:ext uri="{FF2B5EF4-FFF2-40B4-BE49-F238E27FC236}">
                <a16:creationId xmlns:a16="http://schemas.microsoft.com/office/drawing/2014/main" id="{1B636B58-BE7B-9D0B-660A-04EFF94EAF9F}"/>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Multiple Drugs Involved in Opioid Overdose Deaths in CT, 2022 (n = 1253)</a:t>
            </a:r>
            <a:endParaRPr lang="en-US" sz="1800">
              <a:solidFill>
                <a:srgbClr val="002060"/>
              </a:solidFill>
            </a:endParaRPr>
          </a:p>
        </p:txBody>
      </p:sp>
      <p:sp>
        <p:nvSpPr>
          <p:cNvPr id="2" name="TextBox 1">
            <a:extLst>
              <a:ext uri="{FF2B5EF4-FFF2-40B4-BE49-F238E27FC236}">
                <a16:creationId xmlns:a16="http://schemas.microsoft.com/office/drawing/2014/main" id="{DAA7F4D2-0647-FBD5-4BCB-E1045137F79E}"/>
              </a:ext>
            </a:extLst>
          </p:cNvPr>
          <p:cNvSpPr txBox="1"/>
          <p:nvPr/>
        </p:nvSpPr>
        <p:spPr>
          <a:xfrm>
            <a:off x="7567514" y="4163186"/>
            <a:ext cx="1687299" cy="1200329"/>
          </a:xfrm>
          <a:prstGeom prst="rect">
            <a:avLst/>
          </a:prstGeom>
          <a:noFill/>
        </p:spPr>
        <p:txBody>
          <a:bodyPr wrap="square" rtlCol="0">
            <a:spAutoFit/>
          </a:bodyPr>
          <a:lstStyle/>
          <a:p>
            <a:r>
              <a:rPr lang="en-US" sz="2400" b="1">
                <a:solidFill>
                  <a:schemeClr val="bg1"/>
                </a:solidFill>
              </a:rPr>
              <a:t>Fentanyl Only, </a:t>
            </a:r>
          </a:p>
          <a:p>
            <a:r>
              <a:rPr lang="en-US" sz="2400" b="1">
                <a:solidFill>
                  <a:schemeClr val="bg1"/>
                </a:solidFill>
              </a:rPr>
              <a:t>14%</a:t>
            </a:r>
          </a:p>
        </p:txBody>
      </p:sp>
      <p:sp>
        <p:nvSpPr>
          <p:cNvPr id="4" name="TextBox 3">
            <a:extLst>
              <a:ext uri="{FF2B5EF4-FFF2-40B4-BE49-F238E27FC236}">
                <a16:creationId xmlns:a16="http://schemas.microsoft.com/office/drawing/2014/main" id="{D467E815-1631-77A9-6B4E-893FE4EDF63A}"/>
              </a:ext>
            </a:extLst>
          </p:cNvPr>
          <p:cNvSpPr txBox="1"/>
          <p:nvPr/>
        </p:nvSpPr>
        <p:spPr>
          <a:xfrm>
            <a:off x="1848232" y="1568160"/>
            <a:ext cx="2076226" cy="461665"/>
          </a:xfrm>
          <a:prstGeom prst="rect">
            <a:avLst/>
          </a:prstGeom>
          <a:noFill/>
        </p:spPr>
        <p:txBody>
          <a:bodyPr wrap="square" rtlCol="0">
            <a:spAutoFit/>
          </a:bodyPr>
          <a:lstStyle/>
          <a:p>
            <a:r>
              <a:rPr lang="en-US" sz="2400" b="1">
                <a:solidFill>
                  <a:schemeClr val="bg1"/>
                </a:solidFill>
              </a:rPr>
              <a:t>Cocaine, 47%</a:t>
            </a:r>
          </a:p>
        </p:txBody>
      </p:sp>
      <p:sp>
        <p:nvSpPr>
          <p:cNvPr id="5" name="TextBox 4">
            <a:extLst>
              <a:ext uri="{FF2B5EF4-FFF2-40B4-BE49-F238E27FC236}">
                <a16:creationId xmlns:a16="http://schemas.microsoft.com/office/drawing/2014/main" id="{D040B738-10EF-AD78-9ADB-4B632811AA4F}"/>
              </a:ext>
            </a:extLst>
          </p:cNvPr>
          <p:cNvSpPr txBox="1"/>
          <p:nvPr/>
        </p:nvSpPr>
        <p:spPr>
          <a:xfrm>
            <a:off x="4707873" y="1570543"/>
            <a:ext cx="2076226" cy="461665"/>
          </a:xfrm>
          <a:prstGeom prst="rect">
            <a:avLst/>
          </a:prstGeom>
          <a:noFill/>
        </p:spPr>
        <p:txBody>
          <a:bodyPr wrap="square" rtlCol="0">
            <a:spAutoFit/>
          </a:bodyPr>
          <a:lstStyle/>
          <a:p>
            <a:r>
              <a:rPr lang="en-US" sz="2400" b="1">
                <a:solidFill>
                  <a:schemeClr val="bg1"/>
                </a:solidFill>
              </a:rPr>
              <a:t>Alcohol, 28%</a:t>
            </a:r>
          </a:p>
        </p:txBody>
      </p:sp>
      <p:sp>
        <p:nvSpPr>
          <p:cNvPr id="6" name="TextBox 5">
            <a:extLst>
              <a:ext uri="{FF2B5EF4-FFF2-40B4-BE49-F238E27FC236}">
                <a16:creationId xmlns:a16="http://schemas.microsoft.com/office/drawing/2014/main" id="{C172F900-42F9-8405-3D65-B6323E452101}"/>
              </a:ext>
            </a:extLst>
          </p:cNvPr>
          <p:cNvSpPr txBox="1"/>
          <p:nvPr/>
        </p:nvSpPr>
        <p:spPr>
          <a:xfrm>
            <a:off x="4118335" y="4091010"/>
            <a:ext cx="3154082" cy="830997"/>
          </a:xfrm>
          <a:prstGeom prst="rect">
            <a:avLst/>
          </a:prstGeom>
          <a:noFill/>
        </p:spPr>
        <p:txBody>
          <a:bodyPr wrap="square" rtlCol="0">
            <a:spAutoFit/>
          </a:bodyPr>
          <a:lstStyle/>
          <a:p>
            <a:r>
              <a:rPr lang="en-US" sz="2300" b="1">
                <a:solidFill>
                  <a:schemeClr val="bg1"/>
                </a:solidFill>
              </a:rPr>
              <a:t>Benzodiazepines,</a:t>
            </a:r>
          </a:p>
          <a:p>
            <a:r>
              <a:rPr lang="en-US" sz="2400" b="1">
                <a:solidFill>
                  <a:schemeClr val="bg1"/>
                </a:solidFill>
              </a:rPr>
              <a:t> 30%</a:t>
            </a:r>
          </a:p>
        </p:txBody>
      </p:sp>
      <p:sp>
        <p:nvSpPr>
          <p:cNvPr id="11" name="TextBox 10">
            <a:extLst>
              <a:ext uri="{FF2B5EF4-FFF2-40B4-BE49-F238E27FC236}">
                <a16:creationId xmlns:a16="http://schemas.microsoft.com/office/drawing/2014/main" id="{62F3DA54-BFBB-56FB-D079-F443CABF2179}"/>
              </a:ext>
            </a:extLst>
          </p:cNvPr>
          <p:cNvSpPr txBox="1"/>
          <p:nvPr/>
        </p:nvSpPr>
        <p:spPr>
          <a:xfrm>
            <a:off x="7496370" y="6373018"/>
            <a:ext cx="3851495" cy="461665"/>
          </a:xfrm>
          <a:prstGeom prst="rect">
            <a:avLst/>
          </a:prstGeom>
          <a:noFill/>
        </p:spPr>
        <p:txBody>
          <a:bodyPr wrap="square" rtlCol="0">
            <a:spAutoFit/>
          </a:bodyPr>
          <a:lstStyle/>
          <a:p>
            <a:r>
              <a:rPr lang="en-US" sz="2400" b="1">
                <a:solidFill>
                  <a:srgbClr val="7030A0"/>
                </a:solidFill>
              </a:rPr>
              <a:t>Prescription Opioids, 6%</a:t>
            </a:r>
          </a:p>
        </p:txBody>
      </p:sp>
      <p:sp>
        <p:nvSpPr>
          <p:cNvPr id="13" name="TextBox 12">
            <a:extLst>
              <a:ext uri="{FF2B5EF4-FFF2-40B4-BE49-F238E27FC236}">
                <a16:creationId xmlns:a16="http://schemas.microsoft.com/office/drawing/2014/main" id="{226EED14-81BE-5CFA-453B-A74B0B772563}"/>
              </a:ext>
            </a:extLst>
          </p:cNvPr>
          <p:cNvSpPr txBox="1"/>
          <p:nvPr/>
        </p:nvSpPr>
        <p:spPr>
          <a:xfrm>
            <a:off x="7567514" y="1568159"/>
            <a:ext cx="2206218" cy="461665"/>
          </a:xfrm>
          <a:prstGeom prst="rect">
            <a:avLst/>
          </a:prstGeom>
          <a:noFill/>
        </p:spPr>
        <p:txBody>
          <a:bodyPr wrap="square" rtlCol="0">
            <a:spAutoFit/>
          </a:bodyPr>
          <a:lstStyle/>
          <a:p>
            <a:r>
              <a:rPr lang="en-US" sz="2400" b="1">
                <a:solidFill>
                  <a:schemeClr val="bg1"/>
                </a:solidFill>
              </a:rPr>
              <a:t>Xylazine, 28%</a:t>
            </a:r>
          </a:p>
        </p:txBody>
      </p:sp>
      <p:sp>
        <p:nvSpPr>
          <p:cNvPr id="9" name="TextBox 8">
            <a:extLst>
              <a:ext uri="{FF2B5EF4-FFF2-40B4-BE49-F238E27FC236}">
                <a16:creationId xmlns:a16="http://schemas.microsoft.com/office/drawing/2014/main" id="{C467E57D-1F7F-8F59-3448-875A23C1AC08}"/>
              </a:ext>
            </a:extLst>
          </p:cNvPr>
          <p:cNvSpPr txBox="1"/>
          <p:nvPr/>
        </p:nvSpPr>
        <p:spPr>
          <a:xfrm>
            <a:off x="10077190" y="4275677"/>
            <a:ext cx="2028235" cy="461665"/>
          </a:xfrm>
          <a:prstGeom prst="rect">
            <a:avLst/>
          </a:prstGeom>
          <a:noFill/>
        </p:spPr>
        <p:txBody>
          <a:bodyPr wrap="square" rtlCol="0">
            <a:spAutoFit/>
          </a:bodyPr>
          <a:lstStyle/>
          <a:p>
            <a:pPr algn="r"/>
            <a:r>
              <a:rPr lang="en-US" sz="2400" b="1">
                <a:solidFill>
                  <a:srgbClr val="FE9E00"/>
                </a:solidFill>
              </a:rPr>
              <a:t>Heroin, 9%</a:t>
            </a:r>
          </a:p>
        </p:txBody>
      </p:sp>
    </p:spTree>
    <p:extLst>
      <p:ext uri="{BB962C8B-B14F-4D97-AF65-F5344CB8AC3E}">
        <p14:creationId xmlns:p14="http://schemas.microsoft.com/office/powerpoint/2010/main" val="87380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128746" y="1266825"/>
          <a:ext cx="11764541" cy="54532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257" y="6587909"/>
            <a:ext cx="4576195" cy="276999"/>
          </a:xfrm>
          <a:prstGeom prst="rect">
            <a:avLst/>
          </a:prstGeom>
          <a:noFill/>
        </p:spPr>
        <p:txBody>
          <a:bodyPr wrap="square" rtlCol="0">
            <a:spAutoFit/>
          </a:bodyPr>
          <a:lstStyle/>
          <a:p>
            <a:r>
              <a:rPr lang="en-US" sz="1200" b="1">
                <a:solidFill>
                  <a:srgbClr val="002060"/>
                </a:solidFill>
              </a:rPr>
              <a:t>Source: Community Readiness Survey 2022</a:t>
            </a:r>
          </a:p>
        </p:txBody>
      </p:sp>
      <p:pic>
        <p:nvPicPr>
          <p:cNvPr id="3" name="Picture 2">
            <a:extLst>
              <a:ext uri="{FF2B5EF4-FFF2-40B4-BE49-F238E27FC236}">
                <a16:creationId xmlns:a16="http://schemas.microsoft.com/office/drawing/2014/main" id="{D610ABA3-C77B-91BC-16E0-25685BCE08C9}"/>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2E8477A1-AE19-68ED-CE9C-46FEE90E5CCE}"/>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a:t>
            </a:r>
          </a:p>
        </p:txBody>
      </p:sp>
      <p:sp>
        <p:nvSpPr>
          <p:cNvPr id="8" name="Title 1">
            <a:extLst>
              <a:ext uri="{FF2B5EF4-FFF2-40B4-BE49-F238E27FC236}">
                <a16:creationId xmlns:a16="http://schemas.microsoft.com/office/drawing/2014/main" id="{37079C92-66A7-B2C9-DA0E-BE15FB3EC73B}"/>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Substances of Greatest Concern in CT Communities</a:t>
            </a:r>
            <a:endParaRPr lang="en-US" sz="3200" b="1" u="sng">
              <a:solidFill>
                <a:srgbClr val="002060"/>
              </a:solidFill>
            </a:endParaRPr>
          </a:p>
        </p:txBody>
      </p:sp>
      <p:sp>
        <p:nvSpPr>
          <p:cNvPr id="9" name="Title 1">
            <a:extLst>
              <a:ext uri="{FF2B5EF4-FFF2-40B4-BE49-F238E27FC236}">
                <a16:creationId xmlns:a16="http://schemas.microsoft.com/office/drawing/2014/main" id="{F2E05346-DF5E-8DB0-DC12-3FB0326AF219}"/>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a:rPr>
              <a:t>Problem Substances of Greatest Community Concern for Age Groups according to Key Informants in CT, 2022</a:t>
            </a:r>
            <a:endParaRPr lang="en-US" sz="1800">
              <a:solidFill>
                <a:srgbClr val="002060"/>
              </a:solidFill>
              <a:cs typeface="Arial"/>
            </a:endParaRPr>
          </a:p>
        </p:txBody>
      </p:sp>
    </p:spTree>
    <p:extLst>
      <p:ext uri="{BB962C8B-B14F-4D97-AF65-F5344CB8AC3E}">
        <p14:creationId xmlns:p14="http://schemas.microsoft.com/office/powerpoint/2010/main" val="2771383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45440" y="6596660"/>
            <a:ext cx="4564305"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29F6B183-6709-8C39-2A1E-A54831C9382D}"/>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5" name="Slide Number Placeholder 2">
            <a:extLst>
              <a:ext uri="{FF2B5EF4-FFF2-40B4-BE49-F238E27FC236}">
                <a16:creationId xmlns:a16="http://schemas.microsoft.com/office/drawing/2014/main" id="{832106E6-3D2A-9013-7EEA-CB16ADE1B8E0}"/>
              </a:ext>
            </a:extLst>
          </p:cNvPr>
          <p:cNvSpPr txBox="1">
            <a:spLocks/>
          </p:cNvSpPr>
          <p:nvPr/>
        </p:nvSpPr>
        <p:spPr>
          <a:xfrm>
            <a:off x="10966835" y="6231535"/>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39</a:t>
            </a:r>
          </a:p>
        </p:txBody>
      </p:sp>
      <p:sp>
        <p:nvSpPr>
          <p:cNvPr id="9" name="Title 1">
            <a:extLst>
              <a:ext uri="{FF2B5EF4-FFF2-40B4-BE49-F238E27FC236}">
                <a16:creationId xmlns:a16="http://schemas.microsoft.com/office/drawing/2014/main" id="{C3B11E8F-4649-0BEA-A113-E05708DEA844}"/>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Opioid-Involved Overdose Mortality Rate: Age Groups</a:t>
            </a:r>
            <a:endParaRPr lang="en-US" sz="3200" b="1" u="sng">
              <a:solidFill>
                <a:srgbClr val="002060"/>
              </a:solidFill>
            </a:endParaRPr>
          </a:p>
        </p:txBody>
      </p:sp>
      <p:sp>
        <p:nvSpPr>
          <p:cNvPr id="10" name="Title 1">
            <a:extLst>
              <a:ext uri="{FF2B5EF4-FFF2-40B4-BE49-F238E27FC236}">
                <a16:creationId xmlns:a16="http://schemas.microsoft.com/office/drawing/2014/main" id="{5B14F4A5-5ACF-AA7A-028A-7B874F7AC15C}"/>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Opioid-Involved Overdose Mortality Rate (per 100,000) by Age in CT, 2012-2022</a:t>
            </a:r>
            <a:endParaRPr lang="en-US" sz="1800">
              <a:solidFill>
                <a:srgbClr val="002060"/>
              </a:solidFill>
            </a:endParaRPr>
          </a:p>
        </p:txBody>
      </p:sp>
      <p:graphicFrame>
        <p:nvGraphicFramePr>
          <p:cNvPr id="4" name="Chart 3">
            <a:extLst>
              <a:ext uri="{FF2B5EF4-FFF2-40B4-BE49-F238E27FC236}">
                <a16:creationId xmlns:a16="http://schemas.microsoft.com/office/drawing/2014/main" id="{6B19A16D-1604-C375-7988-FBA57B161C15}"/>
              </a:ext>
            </a:extLst>
          </p:cNvPr>
          <p:cNvGraphicFramePr>
            <a:graphicFrameLocks/>
          </p:cNvGraphicFramePr>
          <p:nvPr>
            <p:extLst>
              <p:ext uri="{D42A27DB-BD31-4B8C-83A1-F6EECF244321}">
                <p14:modId xmlns:p14="http://schemas.microsoft.com/office/powerpoint/2010/main" val="4077957028"/>
              </p:ext>
            </p:extLst>
          </p:nvPr>
        </p:nvGraphicFramePr>
        <p:xfrm>
          <a:off x="489528" y="1265376"/>
          <a:ext cx="11016450" cy="50674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01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443" y="6586496"/>
            <a:ext cx="3689018" cy="307777"/>
          </a:xfrm>
          <a:prstGeom prst="rect">
            <a:avLst/>
          </a:prstGeom>
          <a:noFill/>
        </p:spPr>
        <p:txBody>
          <a:bodyPr wrap="square" rtlCol="0">
            <a:spAutoFit/>
          </a:bodyPr>
          <a:lstStyle/>
          <a:p>
            <a:r>
              <a:rPr lang="en-US" sz="1400" b="1">
                <a:solidFill>
                  <a:srgbClr val="002060"/>
                </a:solidFill>
              </a:rPr>
              <a:t>Source: Office of the Chief Medical Examiner</a:t>
            </a:r>
          </a:p>
        </p:txBody>
      </p:sp>
      <p:pic>
        <p:nvPicPr>
          <p:cNvPr id="3" name="Picture 2">
            <a:extLst>
              <a:ext uri="{FF2B5EF4-FFF2-40B4-BE49-F238E27FC236}">
                <a16:creationId xmlns:a16="http://schemas.microsoft.com/office/drawing/2014/main" id="{20B56221-8C57-B7DC-CB45-66937EC6D3C3}"/>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9" name="Slide Number Placeholder 2">
            <a:extLst>
              <a:ext uri="{FF2B5EF4-FFF2-40B4-BE49-F238E27FC236}">
                <a16:creationId xmlns:a16="http://schemas.microsoft.com/office/drawing/2014/main" id="{EECC2BE1-9437-C5FF-B579-06E9CC8BF51B}"/>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40</a:t>
            </a:r>
          </a:p>
        </p:txBody>
      </p:sp>
      <p:sp>
        <p:nvSpPr>
          <p:cNvPr id="10" name="Title 1">
            <a:extLst>
              <a:ext uri="{FF2B5EF4-FFF2-40B4-BE49-F238E27FC236}">
                <a16:creationId xmlns:a16="http://schemas.microsoft.com/office/drawing/2014/main" id="{CC30E534-4321-7EF3-041E-5D87BF9885FD}"/>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000" b="1" u="sng">
                <a:solidFill>
                  <a:srgbClr val="002060"/>
                </a:solidFill>
                <a:latin typeface="+mn-lt"/>
                <a:ea typeface="+mn-ea"/>
                <a:cs typeface="Arial" panose="020B0604020202020204" pitchFamily="34" charset="0"/>
              </a:rPr>
              <a:t>Opioid-Involved Overdose Mortality Rate: Community Types</a:t>
            </a:r>
            <a:endParaRPr lang="en-US" sz="3000" b="1" u="sng">
              <a:solidFill>
                <a:srgbClr val="002060"/>
              </a:solidFill>
            </a:endParaRPr>
          </a:p>
        </p:txBody>
      </p:sp>
      <p:sp>
        <p:nvSpPr>
          <p:cNvPr id="11" name="Title 1">
            <a:extLst>
              <a:ext uri="{FF2B5EF4-FFF2-40B4-BE49-F238E27FC236}">
                <a16:creationId xmlns:a16="http://schemas.microsoft.com/office/drawing/2014/main" id="{CB92CE99-6B7F-FE35-5327-9A4E2B99F2FF}"/>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Opioid-Involved Overdose Mortality Rate (per 100,000) by 5 CT Community Types, 2012-2022</a:t>
            </a:r>
            <a:endParaRPr lang="en-US" sz="1800">
              <a:solidFill>
                <a:srgbClr val="002060"/>
              </a:solidFill>
            </a:endParaRPr>
          </a:p>
        </p:txBody>
      </p:sp>
      <p:sp>
        <p:nvSpPr>
          <p:cNvPr id="14" name="TextBox 13">
            <a:extLst>
              <a:ext uri="{FF2B5EF4-FFF2-40B4-BE49-F238E27FC236}">
                <a16:creationId xmlns:a16="http://schemas.microsoft.com/office/drawing/2014/main" id="{CEF231EC-BD2D-0362-BD04-B66192406630}"/>
              </a:ext>
            </a:extLst>
          </p:cNvPr>
          <p:cNvSpPr txBox="1"/>
          <p:nvPr/>
        </p:nvSpPr>
        <p:spPr>
          <a:xfrm>
            <a:off x="299443" y="6380479"/>
            <a:ext cx="3262907" cy="276999"/>
          </a:xfrm>
          <a:prstGeom prst="rect">
            <a:avLst/>
          </a:prstGeom>
          <a:noFill/>
        </p:spPr>
        <p:txBody>
          <a:bodyPr wrap="square" rtlCol="0">
            <a:spAutoFit/>
          </a:bodyPr>
          <a:lstStyle/>
          <a:p>
            <a:r>
              <a:rPr lang="en-US" sz="1200">
                <a:solidFill>
                  <a:srgbClr val="002060"/>
                </a:solidFill>
              </a:rPr>
              <a:t>Note: Death rate by town of residence</a:t>
            </a:r>
          </a:p>
        </p:txBody>
      </p:sp>
      <p:graphicFrame>
        <p:nvGraphicFramePr>
          <p:cNvPr id="2" name="Chart 1">
            <a:extLst>
              <a:ext uri="{FF2B5EF4-FFF2-40B4-BE49-F238E27FC236}">
                <a16:creationId xmlns:a16="http://schemas.microsoft.com/office/drawing/2014/main" id="{2E9BCA9D-B723-927C-7A6D-0E8D426C06B6}"/>
              </a:ext>
            </a:extLst>
          </p:cNvPr>
          <p:cNvGraphicFramePr>
            <a:graphicFrameLocks/>
          </p:cNvGraphicFramePr>
          <p:nvPr>
            <p:extLst>
              <p:ext uri="{D42A27DB-BD31-4B8C-83A1-F6EECF244321}">
                <p14:modId xmlns:p14="http://schemas.microsoft.com/office/powerpoint/2010/main" val="1436342963"/>
              </p:ext>
            </p:extLst>
          </p:nvPr>
        </p:nvGraphicFramePr>
        <p:xfrm>
          <a:off x="485513" y="1193613"/>
          <a:ext cx="11184404" cy="512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1357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11AED-8635-B831-103A-AB5A09598935}"/>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5" name="Slide Number Placeholder 2">
            <a:extLst>
              <a:ext uri="{FF2B5EF4-FFF2-40B4-BE49-F238E27FC236}">
                <a16:creationId xmlns:a16="http://schemas.microsoft.com/office/drawing/2014/main" id="{FB16A234-3B53-0125-74A7-E368A3B84CC7}"/>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41</a:t>
            </a:r>
          </a:p>
        </p:txBody>
      </p:sp>
      <p:sp>
        <p:nvSpPr>
          <p:cNvPr id="6" name="Title 1">
            <a:extLst>
              <a:ext uri="{FF2B5EF4-FFF2-40B4-BE49-F238E27FC236}">
                <a16:creationId xmlns:a16="http://schemas.microsoft.com/office/drawing/2014/main" id="{A1C40387-0F57-8C0A-393C-953E3DAB1DD2}"/>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Opioid Overdose Mortality Rate: Race/Ethnicity</a:t>
            </a:r>
            <a:endParaRPr lang="en-US" sz="3200" b="1" u="sng">
              <a:solidFill>
                <a:srgbClr val="002060"/>
              </a:solidFill>
            </a:endParaRPr>
          </a:p>
        </p:txBody>
      </p:sp>
      <p:sp>
        <p:nvSpPr>
          <p:cNvPr id="7" name="Title 1">
            <a:extLst>
              <a:ext uri="{FF2B5EF4-FFF2-40B4-BE49-F238E27FC236}">
                <a16:creationId xmlns:a16="http://schemas.microsoft.com/office/drawing/2014/main" id="{FD06D085-7249-97E3-B38D-FD57BB6F8BE4}"/>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Opioid Overdose Mortality Rate Per 100,000 by Race/Ethnicity in CT, 2012-2022</a:t>
            </a:r>
            <a:endParaRPr lang="en-US" sz="1800">
              <a:solidFill>
                <a:srgbClr val="002060"/>
              </a:solidFill>
            </a:endParaRPr>
          </a:p>
        </p:txBody>
      </p:sp>
      <p:graphicFrame>
        <p:nvGraphicFramePr>
          <p:cNvPr id="8" name="Chart 7">
            <a:extLst>
              <a:ext uri="{FF2B5EF4-FFF2-40B4-BE49-F238E27FC236}">
                <a16:creationId xmlns:a16="http://schemas.microsoft.com/office/drawing/2014/main" id="{C96A24B1-70B0-A46A-644A-9B5F41F50770}"/>
              </a:ext>
            </a:extLst>
          </p:cNvPr>
          <p:cNvGraphicFramePr>
            <a:graphicFrameLocks/>
          </p:cNvGraphicFramePr>
          <p:nvPr>
            <p:extLst>
              <p:ext uri="{D42A27DB-BD31-4B8C-83A1-F6EECF244321}">
                <p14:modId xmlns:p14="http://schemas.microsoft.com/office/powerpoint/2010/main" val="884703330"/>
              </p:ext>
            </p:extLst>
          </p:nvPr>
        </p:nvGraphicFramePr>
        <p:xfrm>
          <a:off x="905726" y="1416599"/>
          <a:ext cx="10380547" cy="503409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77E8DFF-261E-2B8B-A339-31E51B4ED60D}"/>
              </a:ext>
            </a:extLst>
          </p:cNvPr>
          <p:cNvSpPr txBox="1"/>
          <p:nvPr/>
        </p:nvSpPr>
        <p:spPr>
          <a:xfrm>
            <a:off x="299443" y="6586496"/>
            <a:ext cx="3689018" cy="307777"/>
          </a:xfrm>
          <a:prstGeom prst="rect">
            <a:avLst/>
          </a:prstGeom>
          <a:noFill/>
        </p:spPr>
        <p:txBody>
          <a:bodyPr wrap="square" rtlCol="0">
            <a:spAutoFit/>
          </a:bodyPr>
          <a:lstStyle/>
          <a:p>
            <a:r>
              <a:rPr lang="en-US" sz="1400" b="1">
                <a:solidFill>
                  <a:srgbClr val="002060"/>
                </a:solidFill>
              </a:rPr>
              <a:t>Source: Office of the Chief Medical Examiner</a:t>
            </a:r>
          </a:p>
        </p:txBody>
      </p:sp>
    </p:spTree>
    <p:extLst>
      <p:ext uri="{BB962C8B-B14F-4D97-AF65-F5344CB8AC3E}">
        <p14:creationId xmlns:p14="http://schemas.microsoft.com/office/powerpoint/2010/main" val="2928976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6647E4B-51C8-6CDE-749A-64EA6A19C5AF}"/>
              </a:ext>
            </a:extLst>
          </p:cNvPr>
          <p:cNvGraphicFramePr/>
          <p:nvPr>
            <p:extLst>
              <p:ext uri="{D42A27DB-BD31-4B8C-83A1-F6EECF244321}">
                <p14:modId xmlns:p14="http://schemas.microsoft.com/office/powerpoint/2010/main" val="2934923551"/>
              </p:ext>
            </p:extLst>
          </p:nvPr>
        </p:nvGraphicFramePr>
        <p:xfrm>
          <a:off x="739135" y="1127387"/>
          <a:ext cx="10713730" cy="47590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5CEE26F-F258-5844-ECBC-9A54873C9E5C}"/>
              </a:ext>
            </a:extLst>
          </p:cNvPr>
          <p:cNvSpPr txBox="1"/>
          <p:nvPr/>
        </p:nvSpPr>
        <p:spPr>
          <a:xfrm>
            <a:off x="122660" y="6587909"/>
            <a:ext cx="4439816" cy="276999"/>
          </a:xfrm>
          <a:prstGeom prst="rect">
            <a:avLst/>
          </a:prstGeom>
          <a:noFill/>
        </p:spPr>
        <p:txBody>
          <a:bodyPr wrap="square" rtlCol="0">
            <a:spAutoFit/>
          </a:bodyPr>
          <a:lstStyle/>
          <a:p>
            <a:r>
              <a:rPr lang="en-US" sz="1200" b="1">
                <a:solidFill>
                  <a:srgbClr val="002060"/>
                </a:solidFill>
              </a:rPr>
              <a:t>Source: US DEA, Diversion Control Division, 2014-2022</a:t>
            </a:r>
            <a:endParaRPr lang="en-US" sz="1200">
              <a:solidFill>
                <a:srgbClr val="002060"/>
              </a:solidFill>
            </a:endParaRPr>
          </a:p>
        </p:txBody>
      </p:sp>
      <p:sp>
        <p:nvSpPr>
          <p:cNvPr id="14" name="TextBox 13">
            <a:extLst>
              <a:ext uri="{FF2B5EF4-FFF2-40B4-BE49-F238E27FC236}">
                <a16:creationId xmlns:a16="http://schemas.microsoft.com/office/drawing/2014/main" id="{7482E13E-9A10-8ECE-4FB1-0EE769E6C496}"/>
              </a:ext>
            </a:extLst>
          </p:cNvPr>
          <p:cNvSpPr txBox="1"/>
          <p:nvPr/>
        </p:nvSpPr>
        <p:spPr>
          <a:xfrm>
            <a:off x="299443" y="5914015"/>
            <a:ext cx="10074122" cy="646331"/>
          </a:xfrm>
          <a:prstGeom prst="rect">
            <a:avLst/>
          </a:prstGeom>
          <a:noFill/>
        </p:spPr>
        <p:txBody>
          <a:bodyPr wrap="square" rtlCol="0">
            <a:spAutoFit/>
          </a:bodyPr>
          <a:lstStyle/>
          <a:p>
            <a:r>
              <a:rPr lang="en-US" sz="1200" b="1">
                <a:solidFill>
                  <a:srgbClr val="002060"/>
                </a:solidFill>
              </a:rPr>
              <a:t>*All fentanyl-related compounds includes: </a:t>
            </a:r>
          </a:p>
          <a:p>
            <a:r>
              <a:rPr lang="en-US" sz="1200">
                <a:solidFill>
                  <a:srgbClr val="002060"/>
                </a:solidFill>
              </a:rPr>
              <a:t>fentanyl, 4-fluoroisobutyryl fentanyl, acetyl fentanyl, acryl fentanyl, </a:t>
            </a:r>
            <a:r>
              <a:rPr lang="en-US" sz="1200" err="1">
                <a:solidFill>
                  <a:srgbClr val="002060"/>
                </a:solidFill>
              </a:rPr>
              <a:t>carfentanil</a:t>
            </a:r>
            <a:r>
              <a:rPr lang="en-US" sz="1200">
                <a:solidFill>
                  <a:srgbClr val="002060"/>
                </a:solidFill>
              </a:rPr>
              <a:t>,  cyclopropyl fentanyl, </a:t>
            </a:r>
            <a:r>
              <a:rPr lang="en-US" sz="1200" err="1">
                <a:solidFill>
                  <a:srgbClr val="002060"/>
                </a:solidFill>
              </a:rPr>
              <a:t>furanyl</a:t>
            </a:r>
            <a:r>
              <a:rPr lang="en-US" sz="1200">
                <a:solidFill>
                  <a:srgbClr val="002060"/>
                </a:solidFill>
              </a:rPr>
              <a:t> fentanyl, U-47700, ANPP, butyryl fentanyl, </a:t>
            </a:r>
            <a:r>
              <a:rPr lang="en-US" sz="1200" err="1">
                <a:solidFill>
                  <a:srgbClr val="002060"/>
                </a:solidFill>
              </a:rPr>
              <a:t>fluoroisobutyryl</a:t>
            </a:r>
            <a:r>
              <a:rPr lang="en-US" sz="1200">
                <a:solidFill>
                  <a:srgbClr val="002060"/>
                </a:solidFill>
              </a:rPr>
              <a:t> fentanyl, </a:t>
            </a:r>
            <a:r>
              <a:rPr lang="en-US" sz="1200" err="1">
                <a:solidFill>
                  <a:srgbClr val="002060"/>
                </a:solidFill>
              </a:rPr>
              <a:t>methoxyacetyl</a:t>
            </a:r>
            <a:r>
              <a:rPr lang="en-US" sz="1200">
                <a:solidFill>
                  <a:srgbClr val="002060"/>
                </a:solidFill>
              </a:rPr>
              <a:t> fentanyl, </a:t>
            </a:r>
            <a:r>
              <a:rPr lang="en-US" sz="1200" i="1">
                <a:solidFill>
                  <a:srgbClr val="002060"/>
                </a:solidFill>
              </a:rPr>
              <a:t>o</a:t>
            </a:r>
            <a:r>
              <a:rPr lang="en-US" sz="1200">
                <a:solidFill>
                  <a:srgbClr val="002060"/>
                </a:solidFill>
              </a:rPr>
              <a:t>-</a:t>
            </a:r>
            <a:r>
              <a:rPr lang="en-US" sz="1200" err="1">
                <a:solidFill>
                  <a:srgbClr val="002060"/>
                </a:solidFill>
              </a:rPr>
              <a:t>fluoro</a:t>
            </a:r>
            <a:r>
              <a:rPr lang="en-US" sz="1200">
                <a:solidFill>
                  <a:srgbClr val="002060"/>
                </a:solidFill>
              </a:rPr>
              <a:t> acryl fentanyl, valeryl fentanyl, </a:t>
            </a:r>
            <a:r>
              <a:rPr lang="en-US" sz="1200" i="1">
                <a:solidFill>
                  <a:srgbClr val="002060"/>
                </a:solidFill>
              </a:rPr>
              <a:t>p</a:t>
            </a:r>
            <a:r>
              <a:rPr lang="en-US" sz="1200">
                <a:solidFill>
                  <a:srgbClr val="002060"/>
                </a:solidFill>
              </a:rPr>
              <a:t>-</a:t>
            </a:r>
            <a:r>
              <a:rPr lang="en-US" sz="1200" err="1">
                <a:solidFill>
                  <a:srgbClr val="002060"/>
                </a:solidFill>
              </a:rPr>
              <a:t>fluoroisobutyryl</a:t>
            </a:r>
            <a:r>
              <a:rPr lang="en-US" sz="1200">
                <a:solidFill>
                  <a:srgbClr val="002060"/>
                </a:solidFill>
              </a:rPr>
              <a:t> fentanyl, and </a:t>
            </a:r>
            <a:r>
              <a:rPr lang="en-US" sz="1200" i="1">
                <a:solidFill>
                  <a:srgbClr val="002060"/>
                </a:solidFill>
              </a:rPr>
              <a:t>p</a:t>
            </a:r>
            <a:r>
              <a:rPr lang="en-US" sz="1200">
                <a:solidFill>
                  <a:srgbClr val="002060"/>
                </a:solidFill>
              </a:rPr>
              <a:t>-</a:t>
            </a:r>
            <a:r>
              <a:rPr lang="en-US" sz="1200" err="1">
                <a:solidFill>
                  <a:srgbClr val="002060"/>
                </a:solidFill>
              </a:rPr>
              <a:t>fluorobutyryl</a:t>
            </a:r>
            <a:r>
              <a:rPr lang="en-US" sz="1200">
                <a:solidFill>
                  <a:srgbClr val="002060"/>
                </a:solidFill>
              </a:rPr>
              <a:t> fentanyl.</a:t>
            </a:r>
          </a:p>
        </p:txBody>
      </p:sp>
      <p:pic>
        <p:nvPicPr>
          <p:cNvPr id="3" name="Picture 2">
            <a:extLst>
              <a:ext uri="{FF2B5EF4-FFF2-40B4-BE49-F238E27FC236}">
                <a16:creationId xmlns:a16="http://schemas.microsoft.com/office/drawing/2014/main" id="{A9A5FBA3-0BD4-CC87-82C5-B93443483D66}"/>
              </a:ext>
            </a:extLst>
          </p:cNvPr>
          <p:cNvPicPr>
            <a:picLocks noChangeAspect="1"/>
          </p:cNvPicPr>
          <p:nvPr/>
        </p:nvPicPr>
        <p:blipFill>
          <a:blip r:embed="rId4"/>
          <a:stretch>
            <a:fillRect/>
          </a:stretch>
        </p:blipFill>
        <p:spPr>
          <a:xfrm>
            <a:off x="10963292" y="324973"/>
            <a:ext cx="929995" cy="495105"/>
          </a:xfrm>
          <a:prstGeom prst="rect">
            <a:avLst/>
          </a:prstGeom>
        </p:spPr>
      </p:pic>
      <p:sp>
        <p:nvSpPr>
          <p:cNvPr id="4" name="Slide Number Placeholder 2">
            <a:extLst>
              <a:ext uri="{FF2B5EF4-FFF2-40B4-BE49-F238E27FC236}">
                <a16:creationId xmlns:a16="http://schemas.microsoft.com/office/drawing/2014/main" id="{8DE27DFA-FFCB-9B82-440F-798331FAA27C}"/>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42</a:t>
            </a:r>
          </a:p>
        </p:txBody>
      </p:sp>
      <p:sp>
        <p:nvSpPr>
          <p:cNvPr id="2" name="Title 1">
            <a:extLst>
              <a:ext uri="{FF2B5EF4-FFF2-40B4-BE49-F238E27FC236}">
                <a16:creationId xmlns:a16="http://schemas.microsoft.com/office/drawing/2014/main" id="{90644D98-291F-6CDB-F479-3E068C05F18F}"/>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Drug Seizure Submissions</a:t>
            </a:r>
            <a:endParaRPr lang="en-US" sz="3200" b="1" u="sng">
              <a:solidFill>
                <a:srgbClr val="002060"/>
              </a:solidFill>
            </a:endParaRPr>
          </a:p>
        </p:txBody>
      </p:sp>
      <p:sp>
        <p:nvSpPr>
          <p:cNvPr id="5" name="Title 1">
            <a:extLst>
              <a:ext uri="{FF2B5EF4-FFF2-40B4-BE49-F238E27FC236}">
                <a16:creationId xmlns:a16="http://schemas.microsoft.com/office/drawing/2014/main" id="{B1D5B86A-5536-AC62-AAD4-F50E1E4A1F98}"/>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Connecticut Counts for the Most Frequently Identified Drugs, 2014-2022</a:t>
            </a:r>
            <a:endParaRPr lang="en-US" sz="1800">
              <a:solidFill>
                <a:srgbClr val="002060"/>
              </a:solidFill>
            </a:endParaRPr>
          </a:p>
        </p:txBody>
      </p:sp>
    </p:spTree>
    <p:extLst>
      <p:ext uri="{BB962C8B-B14F-4D97-AF65-F5344CB8AC3E}">
        <p14:creationId xmlns:p14="http://schemas.microsoft.com/office/powerpoint/2010/main" val="3270763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2B280C-DFA0-4E72-9157-EA18DEFC16BF}"/>
              </a:ext>
            </a:extLst>
          </p:cNvPr>
          <p:cNvSpPr txBox="1">
            <a:spLocks/>
          </p:cNvSpPr>
          <p:nvPr/>
        </p:nvSpPr>
        <p:spPr>
          <a:xfrm>
            <a:off x="647700" y="141204"/>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Key Takeaways: Opioids</a:t>
            </a:r>
            <a:endParaRPr lang="en-US">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5B5F6A1-CBDC-B096-9553-7B22EC27348A}"/>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247BD1AF-27DA-F626-692B-CBDC0B4FA1C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43</a:t>
            </a:r>
          </a:p>
        </p:txBody>
      </p:sp>
      <p:sp>
        <p:nvSpPr>
          <p:cNvPr id="8" name="TextBox 7">
            <a:extLst>
              <a:ext uri="{FF2B5EF4-FFF2-40B4-BE49-F238E27FC236}">
                <a16:creationId xmlns:a16="http://schemas.microsoft.com/office/drawing/2014/main" id="{71B8E2A7-7F1D-5052-10F1-5B4F99D637B5}"/>
              </a:ext>
            </a:extLst>
          </p:cNvPr>
          <p:cNvSpPr txBox="1"/>
          <p:nvPr/>
        </p:nvSpPr>
        <p:spPr>
          <a:xfrm>
            <a:off x="531470" y="1056862"/>
            <a:ext cx="10896819" cy="5581015"/>
          </a:xfrm>
          <a:prstGeom prst="rect">
            <a:avLst/>
          </a:prstGeom>
          <a:noFill/>
        </p:spPr>
        <p:txBody>
          <a:bodyPr wrap="square" lIns="91440" tIns="45720" rIns="91440" bIns="45720" rtlCol="0" anchor="t">
            <a:spAutoFit/>
          </a:bodyPr>
          <a:lstStyle/>
          <a:p>
            <a:pPr marL="571500" indent="-571500">
              <a:spcBef>
                <a:spcPts val="400"/>
              </a:spcBef>
              <a:spcAft>
                <a:spcPts val="200"/>
              </a:spcAft>
              <a:buFont typeface="Courier New"/>
              <a:buChar char="o"/>
              <a:defRPr/>
            </a:pPr>
            <a:r>
              <a:rPr lang="en-US" sz="2000" b="1">
                <a:solidFill>
                  <a:srgbClr val="002060"/>
                </a:solidFill>
                <a:ea typeface="Calibri" panose="020F0502020204030204" pitchFamily="34" charset="0"/>
                <a:cs typeface="Calibri"/>
              </a:rPr>
              <a:t>Fentanyl continues to be involved in the majority of substance overdose mortalities in Connecticut.</a:t>
            </a:r>
          </a:p>
          <a:p>
            <a:pPr marL="1028700" lvl="1" indent="-571500">
              <a:spcBef>
                <a:spcPts val="200"/>
              </a:spcBef>
              <a:spcAft>
                <a:spcPts val="400"/>
              </a:spcAft>
              <a:buFont typeface="Courier New"/>
              <a:buChar char="o"/>
              <a:defRPr/>
            </a:pPr>
            <a:r>
              <a:rPr lang="en-US" sz="2000" b="1">
                <a:solidFill>
                  <a:srgbClr val="002060"/>
                </a:solidFill>
                <a:ea typeface="Calibri" panose="020F0502020204030204" pitchFamily="34" charset="0"/>
                <a:cs typeface="Calibri"/>
              </a:rPr>
              <a:t>Fentanyl has been the most frequently submitted substance to labs in recent years.</a:t>
            </a:r>
          </a:p>
          <a:p>
            <a:pPr marL="571500" indent="-571500">
              <a:spcBef>
                <a:spcPts val="400"/>
              </a:spcBef>
              <a:spcAft>
                <a:spcPts val="200"/>
              </a:spcAft>
              <a:buFont typeface="Courier New"/>
              <a:buChar char="o"/>
              <a:defRPr/>
            </a:pPr>
            <a:r>
              <a:rPr lang="en-US" sz="2000" b="1">
                <a:solidFill>
                  <a:srgbClr val="002060"/>
                </a:solidFill>
                <a:ea typeface="Calibri" panose="020F0502020204030204" pitchFamily="34" charset="0"/>
                <a:cs typeface="Calibri"/>
              </a:rPr>
              <a:t>Opioid-involved overdose mortalities in Connecticut have been more prevalent among:</a:t>
            </a:r>
          </a:p>
          <a:p>
            <a:pPr marL="1028700" lvl="1" indent="-571500">
              <a:spcBef>
                <a:spcPts val="200"/>
              </a:spcBef>
              <a:spcAft>
                <a:spcPts val="400"/>
              </a:spcAft>
              <a:buFont typeface="Courier New"/>
              <a:buChar char="o"/>
              <a:defRPr/>
            </a:pPr>
            <a:r>
              <a:rPr lang="en-US" sz="2000" b="1">
                <a:solidFill>
                  <a:srgbClr val="002060"/>
                </a:solidFill>
                <a:ea typeface="Calibri" panose="020F0502020204030204" pitchFamily="34" charset="0"/>
                <a:cs typeface="Calibri"/>
              </a:rPr>
              <a:t>Individuals aged 35-44</a:t>
            </a:r>
          </a:p>
          <a:p>
            <a:pPr marL="1028700" lvl="1" indent="-571500">
              <a:spcBef>
                <a:spcPts val="200"/>
              </a:spcBef>
              <a:spcAft>
                <a:spcPts val="400"/>
              </a:spcAft>
              <a:buFont typeface="Courier New"/>
              <a:buChar char="o"/>
              <a:defRPr/>
            </a:pPr>
            <a:r>
              <a:rPr lang="en-US" sz="2000" b="1">
                <a:solidFill>
                  <a:srgbClr val="002060"/>
                </a:solidFill>
                <a:ea typeface="Calibri" panose="020F0502020204030204" pitchFamily="34" charset="0"/>
                <a:cs typeface="Calibri"/>
              </a:rPr>
              <a:t>Non-Hispanic Black population</a:t>
            </a:r>
          </a:p>
          <a:p>
            <a:pPr marL="1028700" lvl="1" indent="-571500">
              <a:spcBef>
                <a:spcPts val="200"/>
              </a:spcBef>
              <a:spcAft>
                <a:spcPts val="400"/>
              </a:spcAft>
              <a:buFont typeface="Courier New"/>
              <a:buChar char="o"/>
              <a:defRPr/>
            </a:pPr>
            <a:r>
              <a:rPr lang="en-US" sz="2000" b="1">
                <a:solidFill>
                  <a:srgbClr val="002060"/>
                </a:solidFill>
                <a:ea typeface="Calibri" panose="020F0502020204030204" pitchFamily="34" charset="0"/>
                <a:cs typeface="Calibri"/>
              </a:rPr>
              <a:t>Urban core communities</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Substance overdose mortalities in Connecticut often involve multiple substances (e.g.,         no heroin-involved overdose deaths in 2022 involved </a:t>
            </a:r>
            <a:r>
              <a:rPr lang="en-US" sz="2000" b="1" u="sng">
                <a:solidFill>
                  <a:srgbClr val="002060"/>
                </a:solidFill>
                <a:ea typeface="Calibri" panose="020F0502020204030204" pitchFamily="34" charset="0"/>
                <a:cs typeface="Calibri"/>
              </a:rPr>
              <a:t>only</a:t>
            </a:r>
            <a:r>
              <a:rPr lang="en-US" sz="2000" b="1">
                <a:solidFill>
                  <a:srgbClr val="002060"/>
                </a:solidFill>
                <a:ea typeface="Calibri" panose="020F0502020204030204" pitchFamily="34" charset="0"/>
                <a:cs typeface="Calibri"/>
              </a:rPr>
              <a:t> heroin and no other substance).</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The number of opioid-related emergency department (ED) visits in the state has increased since 2013.</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2013: </a:t>
            </a:r>
            <a:r>
              <a:rPr lang="en-US" sz="2000" b="1">
                <a:solidFill>
                  <a:srgbClr val="002060"/>
                </a:solidFill>
                <a:latin typeface="Corbel"/>
                <a:ea typeface="Calibri" panose="020F0502020204030204" pitchFamily="34" charset="0"/>
                <a:cs typeface="Calibri"/>
              </a:rPr>
              <a:t>1,126</a:t>
            </a:r>
            <a:r>
              <a:rPr lang="en-US" sz="2000" b="1">
                <a:solidFill>
                  <a:srgbClr val="002060"/>
                </a:solidFill>
                <a:ea typeface="Calibri" panose="020F0502020204030204" pitchFamily="34" charset="0"/>
                <a:cs typeface="Calibri"/>
              </a:rPr>
              <a:t> ED visits            </a:t>
            </a:r>
          </a:p>
          <a:p>
            <a:pPr marL="1028700" lvl="1"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2022: </a:t>
            </a:r>
            <a:r>
              <a:rPr lang="en-US" sz="2000" b="1">
                <a:solidFill>
                  <a:srgbClr val="002060"/>
                </a:solidFill>
                <a:latin typeface="Corbel"/>
                <a:ea typeface="Calibri" panose="020F0502020204030204" pitchFamily="34" charset="0"/>
                <a:cs typeface="Calibri"/>
              </a:rPr>
              <a:t>3,729</a:t>
            </a:r>
            <a:r>
              <a:rPr lang="en-US" sz="2000" b="1">
                <a:solidFill>
                  <a:srgbClr val="002060"/>
                </a:solidFill>
                <a:ea typeface="Calibri" panose="020F0502020204030204" pitchFamily="34" charset="0"/>
                <a:cs typeface="Calibri"/>
              </a:rPr>
              <a:t> ED visits</a:t>
            </a:r>
          </a:p>
          <a:p>
            <a:pPr marL="571500" indent="-571500">
              <a:spcBef>
                <a:spcPts val="400"/>
              </a:spcBef>
              <a:spcAft>
                <a:spcPts val="400"/>
              </a:spcAft>
              <a:buFont typeface="Courier New"/>
              <a:buChar char="o"/>
              <a:defRPr/>
            </a:pPr>
            <a:r>
              <a:rPr lang="en-US" sz="2000" b="1">
                <a:solidFill>
                  <a:srgbClr val="002060"/>
                </a:solidFill>
                <a:ea typeface="Calibri" panose="020F0502020204030204" pitchFamily="34" charset="0"/>
                <a:cs typeface="Calibri"/>
              </a:rPr>
              <a:t>Since 2020, Connecticut has seen a slight increase in the number of substances seized for both methamphetamine and cocaine.</a:t>
            </a:r>
          </a:p>
        </p:txBody>
      </p:sp>
    </p:spTree>
    <p:extLst>
      <p:ext uri="{BB962C8B-B14F-4D97-AF65-F5344CB8AC3E}">
        <p14:creationId xmlns:p14="http://schemas.microsoft.com/office/powerpoint/2010/main" val="932282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53DFB9-F0A2-C017-FD21-69E45955965C}"/>
              </a:ext>
            </a:extLst>
          </p:cNvPr>
          <p:cNvSpPr>
            <a:spLocks noGrp="1"/>
          </p:cNvSpPr>
          <p:nvPr>
            <p:ph idx="1"/>
          </p:nvPr>
        </p:nvSpPr>
        <p:spPr>
          <a:xfrm>
            <a:off x="365760" y="1363150"/>
            <a:ext cx="10796954" cy="5169877"/>
          </a:xfrm>
        </p:spPr>
        <p:txBody>
          <a:bodyPr vert="horz" lIns="91440" tIns="45720" rIns="91440" bIns="45720" rtlCol="0" anchor="t">
            <a:normAutofit fontScale="92500"/>
          </a:bodyPr>
          <a:lstStyle/>
          <a:p>
            <a:r>
              <a:rPr lang="en-US" b="1">
                <a:solidFill>
                  <a:srgbClr val="002060"/>
                </a:solidFill>
              </a:rPr>
              <a:t>Most updated sub-state (regional) data from NSDUH are from 2016-2018, which is now outdated.</a:t>
            </a:r>
          </a:p>
          <a:p>
            <a:r>
              <a:rPr lang="en-US" b="1">
                <a:solidFill>
                  <a:srgbClr val="002060"/>
                </a:solidFill>
              </a:rPr>
              <a:t>NSDUH data from 2019-2020 period are not available due to methodological concerns. </a:t>
            </a:r>
          </a:p>
          <a:p>
            <a:r>
              <a:rPr lang="en-US" b="1">
                <a:solidFill>
                  <a:srgbClr val="002060"/>
                </a:solidFill>
              </a:rPr>
              <a:t>State reports of substance use and misuse on minority populations (such as LGBTQ+) are still limited.</a:t>
            </a:r>
          </a:p>
          <a:p>
            <a:pPr marL="45720" indent="0">
              <a:buNone/>
            </a:pPr>
            <a:endParaRPr lang="en-US" b="1">
              <a:solidFill>
                <a:srgbClr val="002060"/>
              </a:solidFill>
            </a:endParaRPr>
          </a:p>
          <a:p>
            <a:pPr marL="45720" indent="0">
              <a:buNone/>
            </a:pPr>
            <a:r>
              <a:rPr lang="en-US" b="1">
                <a:solidFill>
                  <a:srgbClr val="002060"/>
                </a:solidFill>
              </a:rPr>
              <a:t>Looking ahead</a:t>
            </a:r>
          </a:p>
          <a:p>
            <a:r>
              <a:rPr lang="en-US" b="1">
                <a:solidFill>
                  <a:srgbClr val="002060"/>
                </a:solidFill>
              </a:rPr>
              <a:t>Fentanyl-involved overdose continues to be a public health crisis and needs to be rigorously addressed.</a:t>
            </a:r>
          </a:p>
          <a:p>
            <a:r>
              <a:rPr lang="en-US" b="1">
                <a:solidFill>
                  <a:srgbClr val="002060"/>
                </a:solidFill>
              </a:rPr>
              <a:t>Post-legalization cannabis use in Connecticut requires continuous surveillance.</a:t>
            </a:r>
          </a:p>
          <a:p>
            <a:r>
              <a:rPr lang="en-US" b="1">
                <a:solidFill>
                  <a:srgbClr val="002060"/>
                </a:solidFill>
              </a:rPr>
              <a:t>Further detailed data collection and reports within minority populations are needed to inform disparities.</a:t>
            </a:r>
          </a:p>
          <a:p>
            <a:r>
              <a:rPr lang="en-US" b="1">
                <a:solidFill>
                  <a:srgbClr val="002060"/>
                </a:solidFill>
              </a:rPr>
              <a:t>Keep an eye on stimulants (e.g., cocaine, methamphetamine) </a:t>
            </a:r>
          </a:p>
          <a:p>
            <a:endParaRPr lang="en-US" b="1">
              <a:solidFill>
                <a:srgbClr val="002060"/>
              </a:solidFill>
            </a:endParaRPr>
          </a:p>
        </p:txBody>
      </p:sp>
      <p:sp>
        <p:nvSpPr>
          <p:cNvPr id="4" name="Title 1">
            <a:extLst>
              <a:ext uri="{FF2B5EF4-FFF2-40B4-BE49-F238E27FC236}">
                <a16:creationId xmlns:a16="http://schemas.microsoft.com/office/drawing/2014/main" id="{1C73E592-F661-EC51-2D50-B3D2297C5698}"/>
              </a:ext>
            </a:extLst>
          </p:cNvPr>
          <p:cNvSpPr txBox="1">
            <a:spLocks/>
          </p:cNvSpPr>
          <p:nvPr/>
        </p:nvSpPr>
        <p:spPr>
          <a:xfrm>
            <a:off x="647700" y="572525"/>
            <a:ext cx="10896600" cy="1079771"/>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Gaps, Limitations, and Looking Ahead</a:t>
            </a:r>
            <a:endParaRPr lang="en-US"/>
          </a:p>
        </p:txBody>
      </p:sp>
      <p:pic>
        <p:nvPicPr>
          <p:cNvPr id="6" name="Picture 5">
            <a:extLst>
              <a:ext uri="{FF2B5EF4-FFF2-40B4-BE49-F238E27FC236}">
                <a16:creationId xmlns:a16="http://schemas.microsoft.com/office/drawing/2014/main" id="{7779DF24-0E59-1742-8210-726EB4540DCF}"/>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7" name="Slide Number Placeholder 2">
            <a:extLst>
              <a:ext uri="{FF2B5EF4-FFF2-40B4-BE49-F238E27FC236}">
                <a16:creationId xmlns:a16="http://schemas.microsoft.com/office/drawing/2014/main" id="{A380071C-521B-B110-62E1-FEF0B6439B5B}"/>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45</a:t>
            </a:r>
          </a:p>
        </p:txBody>
      </p:sp>
    </p:spTree>
    <p:extLst>
      <p:ext uri="{BB962C8B-B14F-4D97-AF65-F5344CB8AC3E}">
        <p14:creationId xmlns:p14="http://schemas.microsoft.com/office/powerpoint/2010/main" val="3675109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535" y="1269772"/>
            <a:ext cx="10515600" cy="4136537"/>
          </a:xfrm>
        </p:spPr>
        <p:txBody>
          <a:bodyPr>
            <a:normAutofit fontScale="90000"/>
          </a:bodyPr>
          <a:lstStyle/>
          <a:p>
            <a:pPr algn="ctr"/>
            <a:br>
              <a:rPr lang="en-US" b="1">
                <a:effectLst>
                  <a:outerShdw blurRad="38100" dist="38100" dir="2700000" algn="tl">
                    <a:srgbClr val="000000">
                      <a:alpha val="43137"/>
                    </a:srgbClr>
                  </a:outerShdw>
                </a:effectLst>
              </a:rPr>
            </a:br>
            <a:r>
              <a:rPr lang="en-US" sz="4000">
                <a:solidFill>
                  <a:srgbClr val="002060"/>
                </a:solidFill>
                <a:effectLst>
                  <a:outerShdw blurRad="38100" dist="38100" dir="2700000" algn="tl">
                    <a:srgbClr val="000000">
                      <a:alpha val="43137"/>
                    </a:srgbClr>
                  </a:outerShdw>
                </a:effectLst>
              </a:rPr>
              <a:t>For more information, contact</a:t>
            </a:r>
            <a:br>
              <a:rPr lang="en-US" sz="4000" b="1">
                <a:effectLst>
                  <a:outerShdw blurRad="38100" dist="38100" dir="2700000" algn="tl">
                    <a:srgbClr val="000000">
                      <a:alpha val="43137"/>
                    </a:srgbClr>
                  </a:outerShdw>
                </a:effectLst>
              </a:rPr>
            </a:br>
            <a:r>
              <a:rPr lang="en-US" sz="4000" b="1">
                <a:solidFill>
                  <a:srgbClr val="002060"/>
                </a:solidFill>
                <a:effectLst>
                  <a:outerShdw blurRad="38100" dist="38100" dir="2700000" algn="tl">
                    <a:srgbClr val="000000">
                      <a:alpha val="43137"/>
                    </a:srgbClr>
                  </a:outerShdw>
                </a:effectLst>
              </a:rPr>
              <a:t>Megan O'Grady: ogrady@uchc.edu</a:t>
            </a:r>
            <a:br>
              <a:rPr lang="en-US" sz="4000" b="1">
                <a:solidFill>
                  <a:srgbClr val="002060"/>
                </a:solidFill>
                <a:effectLst>
                  <a:outerShdw blurRad="38100" dist="38100" dir="2700000" algn="tl">
                    <a:srgbClr val="000000">
                      <a:alpha val="43137"/>
                    </a:srgbClr>
                  </a:outerShdw>
                </a:effectLst>
              </a:rPr>
            </a:br>
            <a:r>
              <a:rPr lang="en-US" sz="4000" b="1">
                <a:solidFill>
                  <a:srgbClr val="002060"/>
                </a:solidFill>
                <a:effectLst>
                  <a:outerShdw blurRad="38100" dist="38100" dir="2700000" algn="tl">
                    <a:srgbClr val="000000">
                      <a:alpha val="43137"/>
                    </a:srgbClr>
                  </a:outerShdw>
                </a:effectLst>
              </a:rPr>
              <a:t>Jennifer Sussman: sussman@uchc.edu</a:t>
            </a:r>
            <a:br>
              <a:rPr lang="en-US" b="1">
                <a:effectLst>
                  <a:outerShdw blurRad="38100" dist="38100" dir="2700000" algn="tl">
                    <a:srgbClr val="000000">
                      <a:alpha val="43137"/>
                    </a:srgbClr>
                  </a:outerShdw>
                </a:effectLst>
              </a:rPr>
            </a:br>
            <a:br>
              <a:rPr lang="en-US" b="1">
                <a:effectLst>
                  <a:outerShdw blurRad="38100" dist="38100" dir="2700000" algn="tl">
                    <a:srgbClr val="000000">
                      <a:alpha val="43137"/>
                    </a:srgbClr>
                  </a:outerShdw>
                </a:effectLst>
              </a:rPr>
            </a:br>
            <a:r>
              <a:rPr lang="en-US" b="1">
                <a:solidFill>
                  <a:srgbClr val="002060"/>
                </a:solidFill>
                <a:effectLst>
                  <a:outerShdw blurRad="38100" dist="38100" dir="2700000" algn="tl">
                    <a:srgbClr val="000000">
                      <a:alpha val="43137"/>
                    </a:srgbClr>
                  </a:outerShdw>
                </a:effectLst>
              </a:rPr>
              <a:t>or visit the SEOW Prevention Data Portal at </a:t>
            </a:r>
            <a:r>
              <a:rPr lang="en-US">
                <a:solidFill>
                  <a:srgbClr val="86C658"/>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https://preventionportal.ctdata.org/</a:t>
            </a:r>
            <a:br>
              <a:rPr lang="en-US" b="1">
                <a:solidFill>
                  <a:srgbClr val="86C658"/>
                </a:solidFill>
                <a:effectLst>
                  <a:outerShdw blurRad="38100" dist="38100" dir="2700000" algn="tl">
                    <a:srgbClr val="000000">
                      <a:alpha val="43137"/>
                    </a:srgbClr>
                  </a:outerShdw>
                </a:effectLst>
              </a:rPr>
            </a:br>
            <a:br>
              <a:rPr lang="en-US" b="1">
                <a:effectLst>
                  <a:outerShdw blurRad="38100" dist="38100" dir="2700000" algn="tl">
                    <a:srgbClr val="000000">
                      <a:alpha val="43137"/>
                    </a:srgbClr>
                  </a:outerShdw>
                </a:effectLst>
              </a:rPr>
            </a:br>
            <a:endParaRPr lang="en-US" b="1">
              <a:solidFill>
                <a:srgbClr val="00206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2312A1A4-09EF-4294-A26B-1C7ABC91A200}"/>
              </a:ext>
            </a:extLst>
          </p:cNvPr>
          <p:cNvPicPr>
            <a:picLocks noChangeAspect="1"/>
          </p:cNvPicPr>
          <p:nvPr/>
        </p:nvPicPr>
        <p:blipFill>
          <a:blip r:embed="rId3"/>
          <a:stretch>
            <a:fillRect/>
          </a:stretch>
        </p:blipFill>
        <p:spPr>
          <a:xfrm>
            <a:off x="4947958" y="5307495"/>
            <a:ext cx="2296084" cy="1222375"/>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81" y="386217"/>
            <a:ext cx="927025" cy="778304"/>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5"/>
          <a:stretch>
            <a:fillRect/>
          </a:stretch>
        </p:blipFill>
        <p:spPr>
          <a:xfrm>
            <a:off x="10236565" y="495859"/>
            <a:ext cx="1453454" cy="55902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69687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97B0-C7A3-BBF6-05EA-65B10D8F62C3}"/>
              </a:ext>
            </a:extLst>
          </p:cNvPr>
          <p:cNvSpPr>
            <a:spLocks noGrp="1"/>
          </p:cNvSpPr>
          <p:nvPr>
            <p:ph type="title"/>
          </p:nvPr>
        </p:nvSpPr>
        <p:spPr/>
        <p:txBody>
          <a:bodyPr/>
          <a:lstStyle/>
          <a:p>
            <a:r>
              <a:rPr lang="en-US"/>
              <a:t>Extra slides </a:t>
            </a:r>
          </a:p>
        </p:txBody>
      </p:sp>
    </p:spTree>
    <p:extLst>
      <p:ext uri="{BB962C8B-B14F-4D97-AF65-F5344CB8AC3E}">
        <p14:creationId xmlns:p14="http://schemas.microsoft.com/office/powerpoint/2010/main" val="3535858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007EE1-F50A-C12C-E2E1-BB86853DA478}"/>
            </a:ext>
          </a:extLst>
        </p:cNvPr>
        <p:cNvGrpSpPr/>
        <p:nvPr/>
      </p:nvGrpSpPr>
      <p:grpSpPr>
        <a:xfrm>
          <a:off x="0" y="0"/>
          <a:ext cx="0" cy="0"/>
          <a:chOff x="0" y="0"/>
          <a:chExt cx="0" cy="0"/>
        </a:xfrm>
      </p:grpSpPr>
      <p:cxnSp>
        <p:nvCxnSpPr>
          <p:cNvPr id="18" name="Connector: Elbow 17">
            <a:extLst>
              <a:ext uri="{FF2B5EF4-FFF2-40B4-BE49-F238E27FC236}">
                <a16:creationId xmlns:a16="http://schemas.microsoft.com/office/drawing/2014/main" id="{CAC4D2D1-39F9-0072-32C3-A9684F26DD8C}"/>
              </a:ext>
            </a:extLst>
          </p:cNvPr>
          <p:cNvCxnSpPr>
            <a:cxnSpLocks/>
          </p:cNvCxnSpPr>
          <p:nvPr/>
        </p:nvCxnSpPr>
        <p:spPr>
          <a:xfrm>
            <a:off x="5091214" y="6208609"/>
            <a:ext cx="769626" cy="348997"/>
          </a:xfrm>
          <a:prstGeom prst="bent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cx1="http://schemas.microsoft.com/office/drawing/2015/9/8/chartex" Requires="cx1">
          <p:graphicFrame>
            <p:nvGraphicFramePr>
              <p:cNvPr id="7" name="Chart 6">
                <a:extLst>
                  <a:ext uri="{FF2B5EF4-FFF2-40B4-BE49-F238E27FC236}">
                    <a16:creationId xmlns:a16="http://schemas.microsoft.com/office/drawing/2014/main" id="{A27C121D-46ED-3966-29C8-BE8C1FA08405}"/>
                  </a:ext>
                </a:extLst>
              </p:cNvPr>
              <p:cNvGraphicFramePr/>
              <p:nvPr/>
            </p:nvGraphicFramePr>
            <p:xfrm>
              <a:off x="1735420" y="1307754"/>
              <a:ext cx="8721159" cy="500301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a16="http://schemas.microsoft.com/office/drawing/2014/main" id="{A27C121D-46ED-3966-29C8-BE8C1FA08405}"/>
                  </a:ext>
                </a:extLst>
              </p:cNvPr>
              <p:cNvPicPr>
                <a:picLocks noGrp="1" noRot="1" noChangeAspect="1" noMove="1" noResize="1" noEditPoints="1" noAdjustHandles="1" noChangeArrowheads="1" noChangeShapeType="1"/>
              </p:cNvPicPr>
              <p:nvPr/>
            </p:nvPicPr>
            <p:blipFill>
              <a:blip r:embed="rId4"/>
              <a:stretch>
                <a:fillRect/>
              </a:stretch>
            </p:blipFill>
            <p:spPr>
              <a:xfrm>
                <a:off x="1735420" y="1307754"/>
                <a:ext cx="8721159" cy="5003019"/>
              </a:xfrm>
              <a:prstGeom prst="rect">
                <a:avLst/>
              </a:prstGeom>
            </p:spPr>
          </p:pic>
        </mc:Fallback>
      </mc:AlternateContent>
      <p:sp>
        <p:nvSpPr>
          <p:cNvPr id="10" name="TextBox 9">
            <a:extLst>
              <a:ext uri="{FF2B5EF4-FFF2-40B4-BE49-F238E27FC236}">
                <a16:creationId xmlns:a16="http://schemas.microsoft.com/office/drawing/2014/main" id="{C8A61BF7-1C3A-2FF7-8A1E-0FD834E0FA4F}"/>
              </a:ext>
            </a:extLst>
          </p:cNvPr>
          <p:cNvSpPr txBox="1"/>
          <p:nvPr/>
        </p:nvSpPr>
        <p:spPr>
          <a:xfrm>
            <a:off x="152726" y="6592385"/>
            <a:ext cx="4164480"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73D39AC8-BDAC-A1A2-3D59-1E71468FBB0C}"/>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8" name="Slide Number Placeholder 2">
            <a:extLst>
              <a:ext uri="{FF2B5EF4-FFF2-40B4-BE49-F238E27FC236}">
                <a16:creationId xmlns:a16="http://schemas.microsoft.com/office/drawing/2014/main" id="{0EB30B9B-BABE-DA18-F72D-E5610373561E}"/>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14" name="Title 1">
            <a:extLst>
              <a:ext uri="{FF2B5EF4-FFF2-40B4-BE49-F238E27FC236}">
                <a16:creationId xmlns:a16="http://schemas.microsoft.com/office/drawing/2014/main" id="{0001E143-725C-A976-053C-B15B82887059}"/>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Drugs Identified in Heroin-Involved Overdose Deaths</a:t>
            </a:r>
            <a:endParaRPr lang="en-US" sz="3200" b="1" u="sng">
              <a:solidFill>
                <a:srgbClr val="002060"/>
              </a:solidFill>
            </a:endParaRPr>
          </a:p>
        </p:txBody>
      </p:sp>
      <p:sp>
        <p:nvSpPr>
          <p:cNvPr id="15" name="Title 1">
            <a:extLst>
              <a:ext uri="{FF2B5EF4-FFF2-40B4-BE49-F238E27FC236}">
                <a16:creationId xmlns:a16="http://schemas.microsoft.com/office/drawing/2014/main" id="{D4EA3B09-5A95-5BBD-E1FB-F49866686EC5}"/>
              </a:ext>
            </a:extLst>
          </p:cNvPr>
          <p:cNvSpPr txBox="1">
            <a:spLocks/>
          </p:cNvSpPr>
          <p:nvPr/>
        </p:nvSpPr>
        <p:spPr>
          <a:xfrm>
            <a:off x="315773"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Multiple Drugs Involved in Opioid Overdose Deaths in CT, 2022 (n = 125)</a:t>
            </a:r>
            <a:endParaRPr lang="en-US" sz="1800">
              <a:solidFill>
                <a:srgbClr val="002060"/>
              </a:solidFill>
            </a:endParaRPr>
          </a:p>
        </p:txBody>
      </p:sp>
      <p:sp>
        <p:nvSpPr>
          <p:cNvPr id="2" name="TextBox 1">
            <a:extLst>
              <a:ext uri="{FF2B5EF4-FFF2-40B4-BE49-F238E27FC236}">
                <a16:creationId xmlns:a16="http://schemas.microsoft.com/office/drawing/2014/main" id="{3BF01C54-F390-C2A7-3294-7DDA42DEF92B}"/>
              </a:ext>
            </a:extLst>
          </p:cNvPr>
          <p:cNvSpPr txBox="1"/>
          <p:nvPr/>
        </p:nvSpPr>
        <p:spPr>
          <a:xfrm>
            <a:off x="6701376" y="1510013"/>
            <a:ext cx="2341638" cy="461665"/>
          </a:xfrm>
          <a:prstGeom prst="rect">
            <a:avLst/>
          </a:prstGeom>
          <a:noFill/>
        </p:spPr>
        <p:txBody>
          <a:bodyPr wrap="square" rtlCol="0">
            <a:spAutoFit/>
          </a:bodyPr>
          <a:lstStyle/>
          <a:p>
            <a:r>
              <a:rPr lang="en-US" sz="2400" b="1">
                <a:solidFill>
                  <a:schemeClr val="bg1"/>
                </a:solidFill>
              </a:rPr>
              <a:t>Fentanyl, 95%</a:t>
            </a:r>
          </a:p>
        </p:txBody>
      </p:sp>
      <p:sp>
        <p:nvSpPr>
          <p:cNvPr id="4" name="TextBox 3">
            <a:extLst>
              <a:ext uri="{FF2B5EF4-FFF2-40B4-BE49-F238E27FC236}">
                <a16:creationId xmlns:a16="http://schemas.microsoft.com/office/drawing/2014/main" id="{9E1E32B9-0267-C534-8AAB-16679C07B2EA}"/>
              </a:ext>
            </a:extLst>
          </p:cNvPr>
          <p:cNvSpPr txBox="1"/>
          <p:nvPr/>
        </p:nvSpPr>
        <p:spPr>
          <a:xfrm>
            <a:off x="1848232" y="1568160"/>
            <a:ext cx="2076226" cy="461665"/>
          </a:xfrm>
          <a:prstGeom prst="rect">
            <a:avLst/>
          </a:prstGeom>
          <a:noFill/>
        </p:spPr>
        <p:txBody>
          <a:bodyPr wrap="square" rtlCol="0">
            <a:spAutoFit/>
          </a:bodyPr>
          <a:lstStyle/>
          <a:p>
            <a:r>
              <a:rPr lang="en-US" sz="2400" b="1">
                <a:solidFill>
                  <a:schemeClr val="bg1"/>
                </a:solidFill>
              </a:rPr>
              <a:t>Alcohol, 34%</a:t>
            </a:r>
          </a:p>
        </p:txBody>
      </p:sp>
      <p:sp>
        <p:nvSpPr>
          <p:cNvPr id="5" name="TextBox 4">
            <a:extLst>
              <a:ext uri="{FF2B5EF4-FFF2-40B4-BE49-F238E27FC236}">
                <a16:creationId xmlns:a16="http://schemas.microsoft.com/office/drawing/2014/main" id="{01072842-84BA-E216-7DC3-00907D4761C1}"/>
              </a:ext>
            </a:extLst>
          </p:cNvPr>
          <p:cNvSpPr txBox="1"/>
          <p:nvPr/>
        </p:nvSpPr>
        <p:spPr>
          <a:xfrm>
            <a:off x="3764081" y="1572819"/>
            <a:ext cx="2076226" cy="461665"/>
          </a:xfrm>
          <a:prstGeom prst="rect">
            <a:avLst/>
          </a:prstGeom>
          <a:noFill/>
        </p:spPr>
        <p:txBody>
          <a:bodyPr wrap="square" rtlCol="0">
            <a:spAutoFit/>
          </a:bodyPr>
          <a:lstStyle/>
          <a:p>
            <a:r>
              <a:rPr lang="en-US" sz="2400" b="1">
                <a:solidFill>
                  <a:schemeClr val="bg1"/>
                </a:solidFill>
              </a:rPr>
              <a:t>Cocaine, 34%</a:t>
            </a:r>
          </a:p>
        </p:txBody>
      </p:sp>
      <p:sp>
        <p:nvSpPr>
          <p:cNvPr id="6" name="TextBox 5">
            <a:extLst>
              <a:ext uri="{FF2B5EF4-FFF2-40B4-BE49-F238E27FC236}">
                <a16:creationId xmlns:a16="http://schemas.microsoft.com/office/drawing/2014/main" id="{2210B2E3-419C-E044-074F-0437F768F225}"/>
              </a:ext>
            </a:extLst>
          </p:cNvPr>
          <p:cNvSpPr txBox="1"/>
          <p:nvPr/>
        </p:nvSpPr>
        <p:spPr>
          <a:xfrm>
            <a:off x="1937132" y="4731134"/>
            <a:ext cx="3154082" cy="461665"/>
          </a:xfrm>
          <a:prstGeom prst="rect">
            <a:avLst/>
          </a:prstGeom>
          <a:noFill/>
        </p:spPr>
        <p:txBody>
          <a:bodyPr wrap="square" rtlCol="0">
            <a:spAutoFit/>
          </a:bodyPr>
          <a:lstStyle/>
          <a:p>
            <a:r>
              <a:rPr lang="en-US" sz="2400" b="1">
                <a:solidFill>
                  <a:schemeClr val="bg1"/>
                </a:solidFill>
              </a:rPr>
              <a:t>Benzodiazepines, 30%</a:t>
            </a:r>
          </a:p>
        </p:txBody>
      </p:sp>
      <p:sp>
        <p:nvSpPr>
          <p:cNvPr id="11" name="TextBox 10">
            <a:extLst>
              <a:ext uri="{FF2B5EF4-FFF2-40B4-BE49-F238E27FC236}">
                <a16:creationId xmlns:a16="http://schemas.microsoft.com/office/drawing/2014/main" id="{F4BF0229-9511-96C5-9EC3-50B5C2B9F4AB}"/>
              </a:ext>
            </a:extLst>
          </p:cNvPr>
          <p:cNvSpPr txBox="1"/>
          <p:nvPr/>
        </p:nvSpPr>
        <p:spPr>
          <a:xfrm>
            <a:off x="5840307" y="6310773"/>
            <a:ext cx="3851495" cy="461665"/>
          </a:xfrm>
          <a:prstGeom prst="rect">
            <a:avLst/>
          </a:prstGeom>
          <a:noFill/>
        </p:spPr>
        <p:txBody>
          <a:bodyPr wrap="square" rtlCol="0">
            <a:spAutoFit/>
          </a:bodyPr>
          <a:lstStyle/>
          <a:p>
            <a:r>
              <a:rPr lang="en-US" sz="2400" b="1">
                <a:solidFill>
                  <a:srgbClr val="7030A0"/>
                </a:solidFill>
              </a:rPr>
              <a:t>Prescription Opioids, 3%</a:t>
            </a:r>
          </a:p>
        </p:txBody>
      </p:sp>
      <p:sp>
        <p:nvSpPr>
          <p:cNvPr id="13" name="TextBox 12">
            <a:extLst>
              <a:ext uri="{FF2B5EF4-FFF2-40B4-BE49-F238E27FC236}">
                <a16:creationId xmlns:a16="http://schemas.microsoft.com/office/drawing/2014/main" id="{179D1821-5BD7-6728-EBB9-3030F8D021CB}"/>
              </a:ext>
            </a:extLst>
          </p:cNvPr>
          <p:cNvSpPr txBox="1"/>
          <p:nvPr/>
        </p:nvSpPr>
        <p:spPr>
          <a:xfrm>
            <a:off x="6701375" y="5210468"/>
            <a:ext cx="2181367" cy="461665"/>
          </a:xfrm>
          <a:prstGeom prst="rect">
            <a:avLst/>
          </a:prstGeom>
          <a:noFill/>
        </p:spPr>
        <p:txBody>
          <a:bodyPr wrap="square" rtlCol="0">
            <a:spAutoFit/>
          </a:bodyPr>
          <a:lstStyle/>
          <a:p>
            <a:r>
              <a:rPr lang="en-US" sz="2400" b="1">
                <a:solidFill>
                  <a:schemeClr val="bg1"/>
                </a:solidFill>
              </a:rPr>
              <a:t>Xylazine, 28%</a:t>
            </a:r>
          </a:p>
        </p:txBody>
      </p:sp>
      <p:sp>
        <p:nvSpPr>
          <p:cNvPr id="9" name="TextBox 8">
            <a:extLst>
              <a:ext uri="{FF2B5EF4-FFF2-40B4-BE49-F238E27FC236}">
                <a16:creationId xmlns:a16="http://schemas.microsoft.com/office/drawing/2014/main" id="{13F06793-29D7-325C-364E-0711E6B96C1B}"/>
              </a:ext>
            </a:extLst>
          </p:cNvPr>
          <p:cNvSpPr txBox="1"/>
          <p:nvPr/>
        </p:nvSpPr>
        <p:spPr>
          <a:xfrm>
            <a:off x="10533002" y="2936421"/>
            <a:ext cx="1384384" cy="1477328"/>
          </a:xfrm>
          <a:prstGeom prst="rect">
            <a:avLst/>
          </a:prstGeom>
          <a:solidFill>
            <a:schemeClr val="bg1"/>
          </a:solidFill>
          <a:ln>
            <a:solidFill>
              <a:srgbClr val="000E2F"/>
            </a:solidFill>
          </a:ln>
          <a:effectLst>
            <a:outerShdw blurRad="50800" dist="38100" dir="5400000" algn="t" rotWithShape="0">
              <a:prstClr val="black">
                <a:alpha val="40000"/>
              </a:prstClr>
            </a:outerShdw>
          </a:effectLst>
        </p:spPr>
        <p:txBody>
          <a:bodyPr wrap="square" rtlCol="0">
            <a:spAutoFit/>
          </a:bodyPr>
          <a:lstStyle/>
          <a:p>
            <a:pPr algn="ctr"/>
            <a:r>
              <a:rPr lang="en-US" b="1">
                <a:solidFill>
                  <a:srgbClr val="000000"/>
                </a:solidFill>
              </a:rPr>
              <a:t>There were </a:t>
            </a:r>
            <a:r>
              <a:rPr lang="en-US" b="1" u="sng">
                <a:solidFill>
                  <a:srgbClr val="000000"/>
                </a:solidFill>
                <a:latin typeface="Arial" panose="020B0604020202020204" pitchFamily="34" charset="0"/>
                <a:cs typeface="Arial" panose="020B0604020202020204" pitchFamily="34" charset="0"/>
              </a:rPr>
              <a:t>0</a:t>
            </a:r>
            <a:r>
              <a:rPr lang="en-US" b="1" u="sng">
                <a:solidFill>
                  <a:srgbClr val="000000"/>
                </a:solidFill>
              </a:rPr>
              <a:t> deaths</a:t>
            </a:r>
            <a:r>
              <a:rPr lang="en-US" b="1">
                <a:solidFill>
                  <a:srgbClr val="000000"/>
                </a:solidFill>
              </a:rPr>
              <a:t> involving heroin alone.</a:t>
            </a:r>
          </a:p>
        </p:txBody>
      </p:sp>
    </p:spTree>
    <p:extLst>
      <p:ext uri="{BB962C8B-B14F-4D97-AF65-F5344CB8AC3E}">
        <p14:creationId xmlns:p14="http://schemas.microsoft.com/office/powerpoint/2010/main" val="16470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522D1B-7A10-8867-8AE5-4BB23D2428D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99506D1-88E6-9840-D161-CFE9B109CAC2}"/>
              </a:ext>
            </a:extLst>
          </p:cNvPr>
          <p:cNvSpPr txBox="1"/>
          <p:nvPr/>
        </p:nvSpPr>
        <p:spPr>
          <a:xfrm>
            <a:off x="152726" y="6592385"/>
            <a:ext cx="4164480"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A110B5E4-828A-95CC-0B0A-2C8B075E7B9D}"/>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8" name="Slide Number Placeholder 2">
            <a:extLst>
              <a:ext uri="{FF2B5EF4-FFF2-40B4-BE49-F238E27FC236}">
                <a16:creationId xmlns:a16="http://schemas.microsoft.com/office/drawing/2014/main" id="{1E612F0E-92CD-4158-FF07-F326DD733170}"/>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p>
        </p:txBody>
      </p:sp>
      <p:sp>
        <p:nvSpPr>
          <p:cNvPr id="14" name="Title 1">
            <a:extLst>
              <a:ext uri="{FF2B5EF4-FFF2-40B4-BE49-F238E27FC236}">
                <a16:creationId xmlns:a16="http://schemas.microsoft.com/office/drawing/2014/main" id="{0BBD6A6F-A18C-3CD1-27D9-25C8822A42DC}"/>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2800" b="1" u="sng">
                <a:solidFill>
                  <a:srgbClr val="002060"/>
                </a:solidFill>
                <a:latin typeface="+mn-lt"/>
                <a:ea typeface="+mn-ea"/>
                <a:cs typeface="Arial" panose="020B0604020202020204" pitchFamily="34" charset="0"/>
              </a:rPr>
              <a:t>Drugs Identified in Prescription Opioid-Involved Overdose Deaths</a:t>
            </a:r>
            <a:endParaRPr lang="en-US" sz="2800" b="1" u="sng">
              <a:solidFill>
                <a:srgbClr val="002060"/>
              </a:solidFill>
            </a:endParaRPr>
          </a:p>
        </p:txBody>
      </p:sp>
      <p:sp>
        <p:nvSpPr>
          <p:cNvPr id="15" name="Title 1">
            <a:extLst>
              <a:ext uri="{FF2B5EF4-FFF2-40B4-BE49-F238E27FC236}">
                <a16:creationId xmlns:a16="http://schemas.microsoft.com/office/drawing/2014/main" id="{107E5979-082F-3E43-841A-AA54012A6079}"/>
              </a:ext>
            </a:extLst>
          </p:cNvPr>
          <p:cNvSpPr txBox="1">
            <a:spLocks/>
          </p:cNvSpPr>
          <p:nvPr/>
        </p:nvSpPr>
        <p:spPr>
          <a:xfrm>
            <a:off x="315773"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Multiple Drugs Involved in Opioid Overdose Deaths in CT, 2022 (n = 112)</a:t>
            </a:r>
            <a:endParaRPr lang="en-US" sz="1800">
              <a:solidFill>
                <a:srgbClr val="002060"/>
              </a:solidFill>
            </a:endParaRPr>
          </a:p>
        </p:txBody>
      </p:sp>
      <p:sp>
        <p:nvSpPr>
          <p:cNvPr id="2" name="TextBox 1">
            <a:extLst>
              <a:ext uri="{FF2B5EF4-FFF2-40B4-BE49-F238E27FC236}">
                <a16:creationId xmlns:a16="http://schemas.microsoft.com/office/drawing/2014/main" id="{B2B5FDEC-ECAD-C5E4-27CD-8362A385DC3F}"/>
              </a:ext>
            </a:extLst>
          </p:cNvPr>
          <p:cNvSpPr txBox="1"/>
          <p:nvPr/>
        </p:nvSpPr>
        <p:spPr>
          <a:xfrm>
            <a:off x="6701376" y="1510013"/>
            <a:ext cx="2341638" cy="461665"/>
          </a:xfrm>
          <a:prstGeom prst="rect">
            <a:avLst/>
          </a:prstGeom>
          <a:noFill/>
        </p:spPr>
        <p:txBody>
          <a:bodyPr wrap="square" rtlCol="0">
            <a:spAutoFit/>
          </a:bodyPr>
          <a:lstStyle/>
          <a:p>
            <a:r>
              <a:rPr lang="en-US" sz="2400">
                <a:solidFill>
                  <a:schemeClr val="bg1"/>
                </a:solidFill>
              </a:rPr>
              <a:t>Fentanyl, 95%</a:t>
            </a:r>
          </a:p>
        </p:txBody>
      </p:sp>
      <p:sp>
        <p:nvSpPr>
          <p:cNvPr id="4" name="TextBox 3">
            <a:extLst>
              <a:ext uri="{FF2B5EF4-FFF2-40B4-BE49-F238E27FC236}">
                <a16:creationId xmlns:a16="http://schemas.microsoft.com/office/drawing/2014/main" id="{8F102861-AA03-C8A3-45C5-0BB84C0C5997}"/>
              </a:ext>
            </a:extLst>
          </p:cNvPr>
          <p:cNvSpPr txBox="1"/>
          <p:nvPr/>
        </p:nvSpPr>
        <p:spPr>
          <a:xfrm>
            <a:off x="1848232" y="1568160"/>
            <a:ext cx="2076226" cy="461665"/>
          </a:xfrm>
          <a:prstGeom prst="rect">
            <a:avLst/>
          </a:prstGeom>
          <a:noFill/>
        </p:spPr>
        <p:txBody>
          <a:bodyPr wrap="square" rtlCol="0">
            <a:spAutoFit/>
          </a:bodyPr>
          <a:lstStyle/>
          <a:p>
            <a:r>
              <a:rPr lang="en-US" sz="2400">
                <a:solidFill>
                  <a:schemeClr val="bg1"/>
                </a:solidFill>
              </a:rPr>
              <a:t>Alcohol, 34%</a:t>
            </a:r>
          </a:p>
        </p:txBody>
      </p:sp>
      <p:sp>
        <p:nvSpPr>
          <p:cNvPr id="5" name="TextBox 4">
            <a:extLst>
              <a:ext uri="{FF2B5EF4-FFF2-40B4-BE49-F238E27FC236}">
                <a16:creationId xmlns:a16="http://schemas.microsoft.com/office/drawing/2014/main" id="{5BA01023-038D-6F78-C3C2-436FB8AAEE2C}"/>
              </a:ext>
            </a:extLst>
          </p:cNvPr>
          <p:cNvSpPr txBox="1"/>
          <p:nvPr/>
        </p:nvSpPr>
        <p:spPr>
          <a:xfrm>
            <a:off x="3671297" y="1532745"/>
            <a:ext cx="2076226" cy="461665"/>
          </a:xfrm>
          <a:prstGeom prst="rect">
            <a:avLst/>
          </a:prstGeom>
          <a:noFill/>
        </p:spPr>
        <p:txBody>
          <a:bodyPr wrap="square" rtlCol="0">
            <a:spAutoFit/>
          </a:bodyPr>
          <a:lstStyle/>
          <a:p>
            <a:r>
              <a:rPr lang="en-US" sz="2400">
                <a:solidFill>
                  <a:schemeClr val="bg1"/>
                </a:solidFill>
              </a:rPr>
              <a:t>Cocaine, 34%</a:t>
            </a:r>
          </a:p>
        </p:txBody>
      </p:sp>
      <p:sp>
        <p:nvSpPr>
          <p:cNvPr id="6" name="TextBox 5">
            <a:extLst>
              <a:ext uri="{FF2B5EF4-FFF2-40B4-BE49-F238E27FC236}">
                <a16:creationId xmlns:a16="http://schemas.microsoft.com/office/drawing/2014/main" id="{DE4F3F77-D7F4-5163-B5FF-BE307B288118}"/>
              </a:ext>
            </a:extLst>
          </p:cNvPr>
          <p:cNvSpPr txBox="1"/>
          <p:nvPr/>
        </p:nvSpPr>
        <p:spPr>
          <a:xfrm>
            <a:off x="1937132" y="4731134"/>
            <a:ext cx="3154082" cy="461665"/>
          </a:xfrm>
          <a:prstGeom prst="rect">
            <a:avLst/>
          </a:prstGeom>
          <a:noFill/>
        </p:spPr>
        <p:txBody>
          <a:bodyPr wrap="square" rtlCol="0">
            <a:spAutoFit/>
          </a:bodyPr>
          <a:lstStyle/>
          <a:p>
            <a:r>
              <a:rPr lang="en-US" sz="2400">
                <a:solidFill>
                  <a:schemeClr val="bg1"/>
                </a:solidFill>
              </a:rPr>
              <a:t>Benzodiazepines, 30%</a:t>
            </a:r>
          </a:p>
        </p:txBody>
      </p:sp>
      <p:sp>
        <p:nvSpPr>
          <p:cNvPr id="13" name="TextBox 12">
            <a:extLst>
              <a:ext uri="{FF2B5EF4-FFF2-40B4-BE49-F238E27FC236}">
                <a16:creationId xmlns:a16="http://schemas.microsoft.com/office/drawing/2014/main" id="{3B6F8A86-33E0-24F5-B232-303B1E2F0D88}"/>
              </a:ext>
            </a:extLst>
          </p:cNvPr>
          <p:cNvSpPr txBox="1"/>
          <p:nvPr/>
        </p:nvSpPr>
        <p:spPr>
          <a:xfrm>
            <a:off x="6701376" y="5210468"/>
            <a:ext cx="1958250" cy="461665"/>
          </a:xfrm>
          <a:prstGeom prst="rect">
            <a:avLst/>
          </a:prstGeom>
          <a:noFill/>
        </p:spPr>
        <p:txBody>
          <a:bodyPr wrap="square" rtlCol="0">
            <a:spAutoFit/>
          </a:bodyPr>
          <a:lstStyle/>
          <a:p>
            <a:r>
              <a:rPr lang="en-US" sz="2400">
                <a:solidFill>
                  <a:schemeClr val="bg1"/>
                </a:solidFill>
              </a:rPr>
              <a:t>Xylazine, 28%</a:t>
            </a:r>
          </a:p>
        </p:txBody>
      </p:sp>
      <mc:AlternateContent xmlns:mc="http://schemas.openxmlformats.org/markup-compatibility/2006">
        <mc:Choice xmlns:cx1="http://schemas.microsoft.com/office/drawing/2015/9/8/chartex" Requires="cx1">
          <p:graphicFrame>
            <p:nvGraphicFramePr>
              <p:cNvPr id="7" name="Chart 6">
                <a:extLst>
                  <a:ext uri="{FF2B5EF4-FFF2-40B4-BE49-F238E27FC236}">
                    <a16:creationId xmlns:a16="http://schemas.microsoft.com/office/drawing/2014/main" id="{9CCAEF81-AA01-11B8-E6E2-6FE34ECFCCDC}"/>
                  </a:ext>
                </a:extLst>
              </p:cNvPr>
              <p:cNvGraphicFramePr/>
              <p:nvPr/>
            </p:nvGraphicFramePr>
            <p:xfrm>
              <a:off x="1718240" y="1346381"/>
              <a:ext cx="8721159" cy="5003019"/>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7" name="Chart 6">
                <a:extLst>
                  <a:ext uri="{FF2B5EF4-FFF2-40B4-BE49-F238E27FC236}">
                    <a16:creationId xmlns:a16="http://schemas.microsoft.com/office/drawing/2014/main" id="{9CCAEF81-AA01-11B8-E6E2-6FE34ECFCCDC}"/>
                  </a:ext>
                </a:extLst>
              </p:cNvPr>
              <p:cNvPicPr>
                <a:picLocks noGrp="1" noRot="1" noChangeAspect="1" noMove="1" noResize="1" noEditPoints="1" noAdjustHandles="1" noChangeArrowheads="1" noChangeShapeType="1"/>
              </p:cNvPicPr>
              <p:nvPr/>
            </p:nvPicPr>
            <p:blipFill>
              <a:blip r:embed="rId5"/>
              <a:stretch>
                <a:fillRect/>
              </a:stretch>
            </p:blipFill>
            <p:spPr>
              <a:xfrm>
                <a:off x="1718240" y="1346381"/>
                <a:ext cx="8721159" cy="5003019"/>
              </a:xfrm>
              <a:prstGeom prst="rect">
                <a:avLst/>
              </a:prstGeom>
            </p:spPr>
          </p:pic>
        </mc:Fallback>
      </mc:AlternateContent>
      <p:sp>
        <p:nvSpPr>
          <p:cNvPr id="9" name="TextBox 8">
            <a:extLst>
              <a:ext uri="{FF2B5EF4-FFF2-40B4-BE49-F238E27FC236}">
                <a16:creationId xmlns:a16="http://schemas.microsoft.com/office/drawing/2014/main" id="{158B96AC-6FAA-B4A1-BDFB-4A58C06442EC}"/>
              </a:ext>
            </a:extLst>
          </p:cNvPr>
          <p:cNvSpPr txBox="1"/>
          <p:nvPr/>
        </p:nvSpPr>
        <p:spPr>
          <a:xfrm>
            <a:off x="1766840" y="1488480"/>
            <a:ext cx="2603188" cy="830997"/>
          </a:xfrm>
          <a:prstGeom prst="rect">
            <a:avLst/>
          </a:prstGeom>
          <a:noFill/>
        </p:spPr>
        <p:txBody>
          <a:bodyPr wrap="square" rtlCol="0">
            <a:spAutoFit/>
          </a:bodyPr>
          <a:lstStyle/>
          <a:p>
            <a:r>
              <a:rPr lang="en-US" sz="2000" b="1">
                <a:solidFill>
                  <a:schemeClr val="bg1"/>
                </a:solidFill>
              </a:rPr>
              <a:t>Benzodiazepines,</a:t>
            </a:r>
            <a:r>
              <a:rPr lang="en-US" sz="2400" b="1">
                <a:solidFill>
                  <a:schemeClr val="bg1"/>
                </a:solidFill>
              </a:rPr>
              <a:t> 30%</a:t>
            </a:r>
          </a:p>
        </p:txBody>
      </p:sp>
      <p:sp>
        <p:nvSpPr>
          <p:cNvPr id="11" name="TextBox 10">
            <a:extLst>
              <a:ext uri="{FF2B5EF4-FFF2-40B4-BE49-F238E27FC236}">
                <a16:creationId xmlns:a16="http://schemas.microsoft.com/office/drawing/2014/main" id="{451DDFF7-6107-8C14-0290-0EF9FEC6905D}"/>
              </a:ext>
            </a:extLst>
          </p:cNvPr>
          <p:cNvSpPr txBox="1"/>
          <p:nvPr/>
        </p:nvSpPr>
        <p:spPr>
          <a:xfrm>
            <a:off x="3846792" y="1492842"/>
            <a:ext cx="2076226" cy="461665"/>
          </a:xfrm>
          <a:prstGeom prst="rect">
            <a:avLst/>
          </a:prstGeom>
          <a:noFill/>
        </p:spPr>
        <p:txBody>
          <a:bodyPr wrap="square" rtlCol="0">
            <a:spAutoFit/>
          </a:bodyPr>
          <a:lstStyle/>
          <a:p>
            <a:r>
              <a:rPr lang="en-US" sz="2400" b="1">
                <a:solidFill>
                  <a:schemeClr val="bg1"/>
                </a:solidFill>
              </a:rPr>
              <a:t>Alcohol, 27%</a:t>
            </a:r>
          </a:p>
        </p:txBody>
      </p:sp>
      <p:sp>
        <p:nvSpPr>
          <p:cNvPr id="12" name="TextBox 11">
            <a:extLst>
              <a:ext uri="{FF2B5EF4-FFF2-40B4-BE49-F238E27FC236}">
                <a16:creationId xmlns:a16="http://schemas.microsoft.com/office/drawing/2014/main" id="{89615CFA-C02F-8C60-5BCE-71F8F1D0B823}"/>
              </a:ext>
            </a:extLst>
          </p:cNvPr>
          <p:cNvSpPr txBox="1"/>
          <p:nvPr/>
        </p:nvSpPr>
        <p:spPr>
          <a:xfrm>
            <a:off x="7053523" y="1510012"/>
            <a:ext cx="2341638" cy="461665"/>
          </a:xfrm>
          <a:prstGeom prst="rect">
            <a:avLst/>
          </a:prstGeom>
          <a:noFill/>
        </p:spPr>
        <p:txBody>
          <a:bodyPr wrap="square" rtlCol="0">
            <a:spAutoFit/>
          </a:bodyPr>
          <a:lstStyle/>
          <a:p>
            <a:r>
              <a:rPr lang="en-US" sz="2400" b="1">
                <a:solidFill>
                  <a:schemeClr val="bg1"/>
                </a:solidFill>
              </a:rPr>
              <a:t>Fentanyl, 70%</a:t>
            </a:r>
          </a:p>
        </p:txBody>
      </p:sp>
      <p:sp>
        <p:nvSpPr>
          <p:cNvPr id="16" name="TextBox 15">
            <a:extLst>
              <a:ext uri="{FF2B5EF4-FFF2-40B4-BE49-F238E27FC236}">
                <a16:creationId xmlns:a16="http://schemas.microsoft.com/office/drawing/2014/main" id="{5D036B0E-B106-F822-360F-F8DF07FF4BE7}"/>
              </a:ext>
            </a:extLst>
          </p:cNvPr>
          <p:cNvSpPr txBox="1"/>
          <p:nvPr/>
        </p:nvSpPr>
        <p:spPr>
          <a:xfrm>
            <a:off x="1861046" y="4695159"/>
            <a:ext cx="2076226" cy="461665"/>
          </a:xfrm>
          <a:prstGeom prst="rect">
            <a:avLst/>
          </a:prstGeom>
          <a:noFill/>
        </p:spPr>
        <p:txBody>
          <a:bodyPr wrap="square" rtlCol="0">
            <a:spAutoFit/>
          </a:bodyPr>
          <a:lstStyle/>
          <a:p>
            <a:r>
              <a:rPr lang="en-US" sz="2400" b="1">
                <a:solidFill>
                  <a:schemeClr val="bg1"/>
                </a:solidFill>
              </a:rPr>
              <a:t>Cocaine, 34%</a:t>
            </a:r>
          </a:p>
        </p:txBody>
      </p:sp>
      <p:sp>
        <p:nvSpPr>
          <p:cNvPr id="17" name="TextBox 16">
            <a:extLst>
              <a:ext uri="{FF2B5EF4-FFF2-40B4-BE49-F238E27FC236}">
                <a16:creationId xmlns:a16="http://schemas.microsoft.com/office/drawing/2014/main" id="{8DB5C28A-B3A8-B7E0-05F3-BF502DE4EFD1}"/>
              </a:ext>
            </a:extLst>
          </p:cNvPr>
          <p:cNvSpPr txBox="1"/>
          <p:nvPr/>
        </p:nvSpPr>
        <p:spPr>
          <a:xfrm>
            <a:off x="5475197" y="6349400"/>
            <a:ext cx="4692373" cy="461665"/>
          </a:xfrm>
          <a:prstGeom prst="rect">
            <a:avLst/>
          </a:prstGeom>
          <a:noFill/>
        </p:spPr>
        <p:txBody>
          <a:bodyPr wrap="square" rtlCol="0">
            <a:spAutoFit/>
          </a:bodyPr>
          <a:lstStyle/>
          <a:p>
            <a:r>
              <a:rPr lang="en-US" sz="2400" b="1">
                <a:solidFill>
                  <a:srgbClr val="7030A0"/>
                </a:solidFill>
              </a:rPr>
              <a:t>Prescription Opioids Only, 7%</a:t>
            </a:r>
          </a:p>
        </p:txBody>
      </p:sp>
      <p:sp>
        <p:nvSpPr>
          <p:cNvPr id="19" name="TextBox 18">
            <a:extLst>
              <a:ext uri="{FF2B5EF4-FFF2-40B4-BE49-F238E27FC236}">
                <a16:creationId xmlns:a16="http://schemas.microsoft.com/office/drawing/2014/main" id="{47450823-C94C-486A-719A-FAC48C12BFB3}"/>
              </a:ext>
            </a:extLst>
          </p:cNvPr>
          <p:cNvSpPr txBox="1"/>
          <p:nvPr/>
        </p:nvSpPr>
        <p:spPr>
          <a:xfrm>
            <a:off x="5913944" y="4735224"/>
            <a:ext cx="2154882" cy="461665"/>
          </a:xfrm>
          <a:prstGeom prst="rect">
            <a:avLst/>
          </a:prstGeom>
          <a:noFill/>
        </p:spPr>
        <p:txBody>
          <a:bodyPr wrap="square" rtlCol="0">
            <a:spAutoFit/>
          </a:bodyPr>
          <a:lstStyle/>
          <a:p>
            <a:r>
              <a:rPr lang="en-US" sz="2400" b="1">
                <a:solidFill>
                  <a:schemeClr val="bg1"/>
                </a:solidFill>
              </a:rPr>
              <a:t>Xylazine, 28%</a:t>
            </a:r>
          </a:p>
        </p:txBody>
      </p:sp>
      <p:sp>
        <p:nvSpPr>
          <p:cNvPr id="20" name="TextBox 19">
            <a:extLst>
              <a:ext uri="{FF2B5EF4-FFF2-40B4-BE49-F238E27FC236}">
                <a16:creationId xmlns:a16="http://schemas.microsoft.com/office/drawing/2014/main" id="{42E2E143-AEAC-3087-0ABA-6615F074441F}"/>
              </a:ext>
            </a:extLst>
          </p:cNvPr>
          <p:cNvSpPr txBox="1"/>
          <p:nvPr/>
        </p:nvSpPr>
        <p:spPr>
          <a:xfrm>
            <a:off x="8344285" y="4740488"/>
            <a:ext cx="2028235" cy="461665"/>
          </a:xfrm>
          <a:prstGeom prst="rect">
            <a:avLst/>
          </a:prstGeom>
          <a:noFill/>
        </p:spPr>
        <p:txBody>
          <a:bodyPr wrap="square" rtlCol="0">
            <a:spAutoFit/>
          </a:bodyPr>
          <a:lstStyle/>
          <a:p>
            <a:pPr algn="r"/>
            <a:r>
              <a:rPr lang="en-US" sz="2400" b="1">
                <a:solidFill>
                  <a:schemeClr val="bg1"/>
                </a:solidFill>
              </a:rPr>
              <a:t>Heroin, 13%</a:t>
            </a:r>
          </a:p>
        </p:txBody>
      </p:sp>
      <p:cxnSp>
        <p:nvCxnSpPr>
          <p:cNvPr id="18" name="Connector: Elbow 17">
            <a:extLst>
              <a:ext uri="{FF2B5EF4-FFF2-40B4-BE49-F238E27FC236}">
                <a16:creationId xmlns:a16="http://schemas.microsoft.com/office/drawing/2014/main" id="{691729FB-E158-5C29-B43B-A755F6921823}"/>
              </a:ext>
            </a:extLst>
          </p:cNvPr>
          <p:cNvCxnSpPr>
            <a:cxnSpLocks/>
          </p:cNvCxnSpPr>
          <p:nvPr/>
        </p:nvCxnSpPr>
        <p:spPr>
          <a:xfrm>
            <a:off x="4706401" y="6238912"/>
            <a:ext cx="769626" cy="348997"/>
          </a:xfrm>
          <a:prstGeom prst="bent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3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C chart - 2020 Driving School">
            <a:extLst>
              <a:ext uri="{FF2B5EF4-FFF2-40B4-BE49-F238E27FC236}">
                <a16:creationId xmlns:a16="http://schemas.microsoft.com/office/drawing/2014/main" id="{011169A9-1D5A-66B8-1C87-F4F37A7CDE82}"/>
              </a:ext>
            </a:extLst>
          </p:cNvPr>
          <p:cNvPicPr>
            <a:picLocks noChangeAspect="1" noChangeArrowheads="1"/>
          </p:cNvPicPr>
          <p:nvPr/>
        </p:nvPicPr>
        <p:blipFill rotWithShape="1">
          <a:blip r:embed="rId3">
            <a:alphaModFix amt="7000"/>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val="0"/>
              </a:ext>
            </a:extLst>
          </a:blip>
          <a:srcRect l="1659" t="2132" r="51029" b="2835"/>
          <a:stretch/>
        </p:blipFill>
        <p:spPr bwMode="auto">
          <a:xfrm>
            <a:off x="6302873" y="270091"/>
            <a:ext cx="5889119" cy="6482569"/>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a:extLst>
              <a:ext uri="{FF2B5EF4-FFF2-40B4-BE49-F238E27FC236}">
                <a16:creationId xmlns:a16="http://schemas.microsoft.com/office/drawing/2014/main" id="{03ECB707-0428-2311-6B85-C70ACD11C4BE}"/>
              </a:ext>
            </a:extLst>
          </p:cNvPr>
          <p:cNvSpPr/>
          <p:nvPr/>
        </p:nvSpPr>
        <p:spPr>
          <a:xfrm>
            <a:off x="0" y="-4288"/>
            <a:ext cx="6096001" cy="6862288"/>
          </a:xfrm>
          <a:prstGeom prst="rect">
            <a:avLst/>
          </a:prstGeom>
          <a:solidFill>
            <a:srgbClr val="86C658"/>
          </a:solidFill>
          <a:ln>
            <a:noFill/>
          </a:ln>
          <a:effectLst>
            <a:outerShdw blurRad="698500" dist="419100" dir="21540000" algn="ctr" rotWithShape="0">
              <a:srgbClr val="0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53EAF9-70DD-4FAE-9055-5BF7965F789D}"/>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4" name="Slide Number Placeholder 2">
            <a:extLst>
              <a:ext uri="{FF2B5EF4-FFF2-40B4-BE49-F238E27FC236}">
                <a16:creationId xmlns:a16="http://schemas.microsoft.com/office/drawing/2014/main" id="{0B04CE37-A35B-3A66-D536-7BC31F40F521}"/>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a:t>
            </a:r>
          </a:p>
        </p:txBody>
      </p:sp>
      <p:sp>
        <p:nvSpPr>
          <p:cNvPr id="6" name="Title 1">
            <a:extLst>
              <a:ext uri="{FF2B5EF4-FFF2-40B4-BE49-F238E27FC236}">
                <a16:creationId xmlns:a16="http://schemas.microsoft.com/office/drawing/2014/main" id="{8EDC9D17-9149-912C-E529-A1AC2F1944AB}"/>
              </a:ext>
            </a:extLst>
          </p:cNvPr>
          <p:cNvSpPr txBox="1">
            <a:spLocks/>
          </p:cNvSpPr>
          <p:nvPr/>
        </p:nvSpPr>
        <p:spPr>
          <a:xfrm>
            <a:off x="3685676" y="2524167"/>
            <a:ext cx="4820639" cy="1801092"/>
          </a:xfrm>
          <a:prstGeom prst="rect">
            <a:avLst/>
          </a:prstGeom>
          <a:solidFill>
            <a:srgbClr val="000E2F"/>
          </a:solidFill>
          <a:ln w="12700" cmpd="sng">
            <a:noFill/>
          </a:ln>
          <a:effectLst>
            <a:outerShdw blurRad="50800" dist="50800" dir="5400000" algn="ctr" rotWithShape="0">
              <a:srgbClr val="000000">
                <a:alpha val="75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Aft>
                <a:spcPts val="600"/>
              </a:spcAft>
            </a:pPr>
            <a:endParaRPr lang="en-US" sz="6600" b="1" spc="300">
              <a:solidFill>
                <a:srgbClr val="000E2F"/>
              </a:solidFill>
            </a:endParaRPr>
          </a:p>
        </p:txBody>
      </p:sp>
      <p:sp>
        <p:nvSpPr>
          <p:cNvPr id="333" name="TextBox 332">
            <a:extLst>
              <a:ext uri="{FF2B5EF4-FFF2-40B4-BE49-F238E27FC236}">
                <a16:creationId xmlns:a16="http://schemas.microsoft.com/office/drawing/2014/main" id="{8C7E2BD9-AFCE-D230-0CF2-804FB6A186C6}"/>
              </a:ext>
            </a:extLst>
          </p:cNvPr>
          <p:cNvSpPr txBox="1"/>
          <p:nvPr/>
        </p:nvSpPr>
        <p:spPr>
          <a:xfrm>
            <a:off x="3892548" y="2875000"/>
            <a:ext cx="4406899" cy="1107996"/>
          </a:xfrm>
          <a:prstGeom prst="rect">
            <a:avLst/>
          </a:prstGeom>
          <a:noFill/>
          <a:effectLst/>
        </p:spPr>
        <p:txBody>
          <a:bodyPr wrap="square" rtlCol="0">
            <a:spAutoFit/>
          </a:bodyPr>
          <a:lstStyle/>
          <a:p>
            <a:pPr algn="ctr"/>
            <a:r>
              <a:rPr lang="en-US" sz="6600" b="1" spc="300">
                <a:solidFill>
                  <a:schemeClr val="bg1"/>
                </a:solidFill>
              </a:rPr>
              <a:t>Alcohol</a:t>
            </a:r>
          </a:p>
        </p:txBody>
      </p:sp>
    </p:spTree>
    <p:extLst>
      <p:ext uri="{BB962C8B-B14F-4D97-AF65-F5344CB8AC3E}">
        <p14:creationId xmlns:p14="http://schemas.microsoft.com/office/powerpoint/2010/main" val="2648861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A1CF332-E5E9-DB11-989A-EA43CAC3B51A}"/>
            </a:ext>
          </a:extLst>
        </p:cNvPr>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7" name="Chart 6">
                <a:extLst>
                  <a:ext uri="{FF2B5EF4-FFF2-40B4-BE49-F238E27FC236}">
                    <a16:creationId xmlns:a16="http://schemas.microsoft.com/office/drawing/2014/main" id="{3447EBC6-775F-6ADD-56A0-307EE538388F}"/>
                  </a:ext>
                </a:extLst>
              </p:cNvPr>
              <p:cNvGraphicFramePr/>
              <p:nvPr/>
            </p:nvGraphicFramePr>
            <p:xfrm>
              <a:off x="739287" y="1346381"/>
              <a:ext cx="8400940" cy="500301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a16="http://schemas.microsoft.com/office/drawing/2014/main" id="{3447EBC6-775F-6ADD-56A0-307EE538388F}"/>
                  </a:ext>
                </a:extLst>
              </p:cNvPr>
              <p:cNvPicPr>
                <a:picLocks noGrp="1" noRot="1" noChangeAspect="1" noMove="1" noResize="1" noEditPoints="1" noAdjustHandles="1" noChangeArrowheads="1" noChangeShapeType="1"/>
              </p:cNvPicPr>
              <p:nvPr/>
            </p:nvPicPr>
            <p:blipFill>
              <a:blip r:embed="rId4"/>
              <a:stretch>
                <a:fillRect/>
              </a:stretch>
            </p:blipFill>
            <p:spPr>
              <a:xfrm>
                <a:off x="739287" y="1346381"/>
                <a:ext cx="8400940" cy="5003019"/>
              </a:xfrm>
              <a:prstGeom prst="rect">
                <a:avLst/>
              </a:prstGeom>
            </p:spPr>
          </p:pic>
        </mc:Fallback>
      </mc:AlternateContent>
      <p:sp>
        <p:nvSpPr>
          <p:cNvPr id="10" name="TextBox 9">
            <a:extLst>
              <a:ext uri="{FF2B5EF4-FFF2-40B4-BE49-F238E27FC236}">
                <a16:creationId xmlns:a16="http://schemas.microsoft.com/office/drawing/2014/main" id="{1B94669C-B510-89F4-BF5B-B9C59085BEB7}"/>
              </a:ext>
            </a:extLst>
          </p:cNvPr>
          <p:cNvSpPr txBox="1"/>
          <p:nvPr/>
        </p:nvSpPr>
        <p:spPr>
          <a:xfrm>
            <a:off x="152726" y="6592385"/>
            <a:ext cx="4164480" cy="276999"/>
          </a:xfrm>
          <a:prstGeom prst="rect">
            <a:avLst/>
          </a:prstGeom>
          <a:noFill/>
        </p:spPr>
        <p:txBody>
          <a:bodyPr wrap="square" rtlCol="0">
            <a:spAutoFit/>
          </a:bodyPr>
          <a:lstStyle/>
          <a:p>
            <a:r>
              <a:rPr lang="en-US" sz="1200" b="1">
                <a:solidFill>
                  <a:srgbClr val="002060"/>
                </a:solidFill>
              </a:rPr>
              <a:t>Source: Office of the Chief Medical Examiner</a:t>
            </a:r>
          </a:p>
        </p:txBody>
      </p:sp>
      <p:pic>
        <p:nvPicPr>
          <p:cNvPr id="3" name="Picture 2">
            <a:extLst>
              <a:ext uri="{FF2B5EF4-FFF2-40B4-BE49-F238E27FC236}">
                <a16:creationId xmlns:a16="http://schemas.microsoft.com/office/drawing/2014/main" id="{ED5C7BE9-FF5E-DCE6-28E5-972C2763252F}"/>
              </a:ext>
            </a:extLst>
          </p:cNvPr>
          <p:cNvPicPr>
            <a:picLocks noChangeAspect="1"/>
          </p:cNvPicPr>
          <p:nvPr/>
        </p:nvPicPr>
        <p:blipFill>
          <a:blip r:embed="rId5"/>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4" name="Title 1">
            <a:extLst>
              <a:ext uri="{FF2B5EF4-FFF2-40B4-BE49-F238E27FC236}">
                <a16:creationId xmlns:a16="http://schemas.microsoft.com/office/drawing/2014/main" id="{879EC2B0-2D2C-93EE-6A13-B5CDF8CCB9A8}"/>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Drugs Identified in Heroin-Involved Overdose Deaths</a:t>
            </a:r>
            <a:endParaRPr lang="en-US" sz="3200" b="1" u="sng">
              <a:solidFill>
                <a:srgbClr val="002060"/>
              </a:solidFill>
            </a:endParaRPr>
          </a:p>
        </p:txBody>
      </p:sp>
      <p:sp>
        <p:nvSpPr>
          <p:cNvPr id="15" name="Title 1">
            <a:extLst>
              <a:ext uri="{FF2B5EF4-FFF2-40B4-BE49-F238E27FC236}">
                <a16:creationId xmlns:a16="http://schemas.microsoft.com/office/drawing/2014/main" id="{8E369C36-8B87-019C-2032-494C2A381080}"/>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Multiple Drugs Involved in Opioid Overdose Deaths in CT, 2019</a:t>
            </a:r>
            <a:endParaRPr lang="en-US" sz="1800">
              <a:solidFill>
                <a:srgbClr val="002060"/>
              </a:solidFill>
            </a:endParaRPr>
          </a:p>
        </p:txBody>
      </p:sp>
      <p:sp>
        <p:nvSpPr>
          <p:cNvPr id="9" name="TextBox 8">
            <a:extLst>
              <a:ext uri="{FF2B5EF4-FFF2-40B4-BE49-F238E27FC236}">
                <a16:creationId xmlns:a16="http://schemas.microsoft.com/office/drawing/2014/main" id="{8C26EA98-B7F9-6B3C-ACDA-43D4F337F5FB}"/>
              </a:ext>
            </a:extLst>
          </p:cNvPr>
          <p:cNvSpPr txBox="1"/>
          <p:nvPr/>
        </p:nvSpPr>
        <p:spPr>
          <a:xfrm>
            <a:off x="9504375" y="4373783"/>
            <a:ext cx="2260166" cy="1323439"/>
          </a:xfrm>
          <a:prstGeom prst="rect">
            <a:avLst/>
          </a:prstGeom>
          <a:noFill/>
          <a:ln w="28575">
            <a:solidFill>
              <a:srgbClr val="FFC34E"/>
            </a:solidFill>
          </a:ln>
        </p:spPr>
        <p:txBody>
          <a:bodyPr wrap="square">
            <a:spAutoFit/>
          </a:bodyPr>
          <a:lstStyle/>
          <a:p>
            <a:r>
              <a:rPr lang="en-US" sz="1600">
                <a:solidFill>
                  <a:srgbClr val="002060"/>
                </a:solidFill>
                <a:latin typeface="Calibri" panose="020F0502020204030204" pitchFamily="34" charset="0"/>
                <a:ea typeface="Calibri" panose="020F0502020204030204" pitchFamily="34" charset="0"/>
                <a:cs typeface="Calibri" panose="020F0502020204030204" pitchFamily="34" charset="0"/>
              </a:rPr>
              <a:t>Only </a:t>
            </a:r>
            <a:r>
              <a:rPr lang="en-US" sz="1600" b="1">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US" sz="1600">
                <a:solidFill>
                  <a:srgbClr val="002060"/>
                </a:solidFill>
                <a:latin typeface="Calibri" panose="020F0502020204030204" pitchFamily="34" charset="0"/>
                <a:ea typeface="Calibri" panose="020F0502020204030204" pitchFamily="34" charset="0"/>
                <a:cs typeface="Calibri" panose="020F0502020204030204" pitchFamily="34" charset="0"/>
              </a:rPr>
              <a:t> of all heroin-involved overdose deaths are deaths involving only heroin and no other substance.</a:t>
            </a:r>
            <a:endParaRPr lang="en-US" sz="1600" b="1">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AD5321F-0F1E-F826-DE95-21ECB1BE96CC}"/>
              </a:ext>
            </a:extLst>
          </p:cNvPr>
          <p:cNvSpPr txBox="1"/>
          <p:nvPr/>
        </p:nvSpPr>
        <p:spPr>
          <a:xfrm>
            <a:off x="1064147" y="1596481"/>
            <a:ext cx="2341638" cy="461665"/>
          </a:xfrm>
          <a:prstGeom prst="rect">
            <a:avLst/>
          </a:prstGeom>
          <a:noFill/>
        </p:spPr>
        <p:txBody>
          <a:bodyPr wrap="square" rtlCol="0">
            <a:spAutoFit/>
          </a:bodyPr>
          <a:lstStyle/>
          <a:p>
            <a:r>
              <a:rPr lang="en-US" sz="2400">
                <a:solidFill>
                  <a:schemeClr val="bg1"/>
                </a:solidFill>
              </a:rPr>
              <a:t>Fentanyl, 88%</a:t>
            </a:r>
          </a:p>
        </p:txBody>
      </p:sp>
      <p:sp>
        <p:nvSpPr>
          <p:cNvPr id="4" name="TextBox 3">
            <a:extLst>
              <a:ext uri="{FF2B5EF4-FFF2-40B4-BE49-F238E27FC236}">
                <a16:creationId xmlns:a16="http://schemas.microsoft.com/office/drawing/2014/main" id="{9A9D5FE7-79D1-9563-2565-D8377C65D19C}"/>
              </a:ext>
            </a:extLst>
          </p:cNvPr>
          <p:cNvSpPr txBox="1"/>
          <p:nvPr/>
        </p:nvSpPr>
        <p:spPr>
          <a:xfrm>
            <a:off x="7310576" y="1596482"/>
            <a:ext cx="2076226" cy="461665"/>
          </a:xfrm>
          <a:prstGeom prst="rect">
            <a:avLst/>
          </a:prstGeom>
          <a:noFill/>
        </p:spPr>
        <p:txBody>
          <a:bodyPr wrap="square" rtlCol="0">
            <a:spAutoFit/>
          </a:bodyPr>
          <a:lstStyle/>
          <a:p>
            <a:r>
              <a:rPr lang="en-US" sz="2400">
                <a:solidFill>
                  <a:schemeClr val="bg1"/>
                </a:solidFill>
              </a:rPr>
              <a:t>Alcohol, 26%</a:t>
            </a:r>
          </a:p>
        </p:txBody>
      </p:sp>
      <p:sp>
        <p:nvSpPr>
          <p:cNvPr id="5" name="TextBox 4">
            <a:extLst>
              <a:ext uri="{FF2B5EF4-FFF2-40B4-BE49-F238E27FC236}">
                <a16:creationId xmlns:a16="http://schemas.microsoft.com/office/drawing/2014/main" id="{20901D50-7DCF-4A55-0EFF-62F8331B361F}"/>
              </a:ext>
            </a:extLst>
          </p:cNvPr>
          <p:cNvSpPr txBox="1"/>
          <p:nvPr/>
        </p:nvSpPr>
        <p:spPr>
          <a:xfrm>
            <a:off x="4939757" y="1656319"/>
            <a:ext cx="2076226" cy="461665"/>
          </a:xfrm>
          <a:prstGeom prst="rect">
            <a:avLst/>
          </a:prstGeom>
          <a:noFill/>
        </p:spPr>
        <p:txBody>
          <a:bodyPr wrap="square" rtlCol="0">
            <a:spAutoFit/>
          </a:bodyPr>
          <a:lstStyle/>
          <a:p>
            <a:r>
              <a:rPr lang="en-US" sz="2400">
                <a:solidFill>
                  <a:schemeClr val="bg1"/>
                </a:solidFill>
              </a:rPr>
              <a:t>Cocaine, 37%</a:t>
            </a:r>
          </a:p>
        </p:txBody>
      </p:sp>
      <p:sp>
        <p:nvSpPr>
          <p:cNvPr id="6" name="TextBox 5">
            <a:extLst>
              <a:ext uri="{FF2B5EF4-FFF2-40B4-BE49-F238E27FC236}">
                <a16:creationId xmlns:a16="http://schemas.microsoft.com/office/drawing/2014/main" id="{BD01B30F-4B16-D466-BA6B-C0C80EB7A3AD}"/>
              </a:ext>
            </a:extLst>
          </p:cNvPr>
          <p:cNvSpPr txBox="1"/>
          <p:nvPr/>
        </p:nvSpPr>
        <p:spPr>
          <a:xfrm>
            <a:off x="4835102" y="4803733"/>
            <a:ext cx="2630705" cy="400110"/>
          </a:xfrm>
          <a:prstGeom prst="rect">
            <a:avLst/>
          </a:prstGeom>
          <a:noFill/>
        </p:spPr>
        <p:txBody>
          <a:bodyPr wrap="square" rtlCol="0">
            <a:spAutoFit/>
          </a:bodyPr>
          <a:lstStyle/>
          <a:p>
            <a:r>
              <a:rPr lang="en-US" sz="2000">
                <a:solidFill>
                  <a:schemeClr val="bg1"/>
                </a:solidFill>
              </a:rPr>
              <a:t>Benzodiazepines, 10%</a:t>
            </a:r>
          </a:p>
        </p:txBody>
      </p:sp>
      <p:sp>
        <p:nvSpPr>
          <p:cNvPr id="11" name="TextBox 10">
            <a:extLst>
              <a:ext uri="{FF2B5EF4-FFF2-40B4-BE49-F238E27FC236}">
                <a16:creationId xmlns:a16="http://schemas.microsoft.com/office/drawing/2014/main" id="{F8DC1B01-39BA-0AB1-70D0-38D9F52A5D74}"/>
              </a:ext>
            </a:extLst>
          </p:cNvPr>
          <p:cNvSpPr txBox="1"/>
          <p:nvPr/>
        </p:nvSpPr>
        <p:spPr>
          <a:xfrm>
            <a:off x="7318692" y="4766462"/>
            <a:ext cx="2076226" cy="646331"/>
          </a:xfrm>
          <a:prstGeom prst="rect">
            <a:avLst/>
          </a:prstGeom>
          <a:noFill/>
        </p:spPr>
        <p:txBody>
          <a:bodyPr wrap="square" rtlCol="0">
            <a:spAutoFit/>
          </a:bodyPr>
          <a:lstStyle/>
          <a:p>
            <a:r>
              <a:rPr lang="en-US">
                <a:solidFill>
                  <a:schemeClr val="bg1"/>
                </a:solidFill>
              </a:rPr>
              <a:t>Prescription</a:t>
            </a:r>
          </a:p>
          <a:p>
            <a:r>
              <a:rPr lang="en-US">
                <a:solidFill>
                  <a:schemeClr val="bg1"/>
                </a:solidFill>
              </a:rPr>
              <a:t>Opioids, 7%</a:t>
            </a:r>
          </a:p>
        </p:txBody>
      </p:sp>
      <p:sp>
        <p:nvSpPr>
          <p:cNvPr id="13" name="TextBox 12">
            <a:extLst>
              <a:ext uri="{FF2B5EF4-FFF2-40B4-BE49-F238E27FC236}">
                <a16:creationId xmlns:a16="http://schemas.microsoft.com/office/drawing/2014/main" id="{328436A5-8A98-8C31-AB71-FB4762689F92}"/>
              </a:ext>
            </a:extLst>
          </p:cNvPr>
          <p:cNvSpPr txBox="1"/>
          <p:nvPr/>
        </p:nvSpPr>
        <p:spPr>
          <a:xfrm>
            <a:off x="4835102" y="5707906"/>
            <a:ext cx="1958250" cy="461665"/>
          </a:xfrm>
          <a:prstGeom prst="rect">
            <a:avLst/>
          </a:prstGeom>
          <a:noFill/>
        </p:spPr>
        <p:txBody>
          <a:bodyPr wrap="square" rtlCol="0">
            <a:spAutoFit/>
          </a:bodyPr>
          <a:lstStyle/>
          <a:p>
            <a:r>
              <a:rPr lang="en-US" sz="2400">
                <a:solidFill>
                  <a:schemeClr val="bg1"/>
                </a:solidFill>
              </a:rPr>
              <a:t>Xylazine, 8%</a:t>
            </a:r>
          </a:p>
        </p:txBody>
      </p:sp>
      <p:sp>
        <p:nvSpPr>
          <p:cNvPr id="16" name="TextBox 15">
            <a:extLst>
              <a:ext uri="{FF2B5EF4-FFF2-40B4-BE49-F238E27FC236}">
                <a16:creationId xmlns:a16="http://schemas.microsoft.com/office/drawing/2014/main" id="{981EB767-B08B-F3E6-C168-71595297A236}"/>
              </a:ext>
            </a:extLst>
          </p:cNvPr>
          <p:cNvSpPr txBox="1"/>
          <p:nvPr/>
        </p:nvSpPr>
        <p:spPr>
          <a:xfrm>
            <a:off x="7917262" y="5631787"/>
            <a:ext cx="936693" cy="646331"/>
          </a:xfrm>
          <a:prstGeom prst="rect">
            <a:avLst/>
          </a:prstGeom>
          <a:noFill/>
        </p:spPr>
        <p:txBody>
          <a:bodyPr wrap="square" rtlCol="0">
            <a:spAutoFit/>
          </a:bodyPr>
          <a:lstStyle/>
          <a:p>
            <a:r>
              <a:rPr lang="en-US">
                <a:solidFill>
                  <a:schemeClr val="bg1"/>
                </a:solidFill>
              </a:rPr>
              <a:t>Heroin, </a:t>
            </a:r>
          </a:p>
          <a:p>
            <a:r>
              <a:rPr lang="en-US">
                <a:solidFill>
                  <a:schemeClr val="bg1"/>
                </a:solidFill>
              </a:rPr>
              <a:t>3%</a:t>
            </a:r>
          </a:p>
        </p:txBody>
      </p:sp>
    </p:spTree>
    <p:extLst>
      <p:ext uri="{BB962C8B-B14F-4D97-AF65-F5344CB8AC3E}">
        <p14:creationId xmlns:p14="http://schemas.microsoft.com/office/powerpoint/2010/main" val="3465336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E5A09E-4057-2B58-DD51-0C3FF47763E1}"/>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BEB8BE9-313A-54B8-D73A-7F5A027EC954}"/>
              </a:ext>
            </a:extLst>
          </p:cNvPr>
          <p:cNvGraphicFramePr>
            <a:graphicFrameLocks noGrp="1"/>
          </p:cNvGraphicFramePr>
          <p:nvPr>
            <p:ph idx="1"/>
          </p:nvPr>
        </p:nvGraphicFramePr>
        <p:xfrm>
          <a:off x="821055" y="1122128"/>
          <a:ext cx="11155680" cy="51646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947F7DB-AEAB-DDA0-CBC1-886D776873F8}"/>
              </a:ext>
            </a:extLst>
          </p:cNvPr>
          <p:cNvSpPr txBox="1"/>
          <p:nvPr/>
        </p:nvSpPr>
        <p:spPr>
          <a:xfrm>
            <a:off x="149637" y="6594043"/>
            <a:ext cx="3307939" cy="276999"/>
          </a:xfrm>
          <a:prstGeom prst="rect">
            <a:avLst/>
          </a:prstGeom>
          <a:noFill/>
        </p:spPr>
        <p:txBody>
          <a:bodyPr wrap="square" rtlCol="0">
            <a:spAutoFit/>
          </a:bodyPr>
          <a:lstStyle/>
          <a:p>
            <a:r>
              <a:rPr lang="en-US" sz="1200" b="1">
                <a:solidFill>
                  <a:srgbClr val="002060"/>
                </a:solidFill>
              </a:rPr>
              <a:t>Source: CT DPH</a:t>
            </a:r>
          </a:p>
        </p:txBody>
      </p:sp>
      <p:pic>
        <p:nvPicPr>
          <p:cNvPr id="3" name="Picture 2">
            <a:extLst>
              <a:ext uri="{FF2B5EF4-FFF2-40B4-BE49-F238E27FC236}">
                <a16:creationId xmlns:a16="http://schemas.microsoft.com/office/drawing/2014/main" id="{8AA31714-D2A9-21D3-B901-0ED361A151DC}"/>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5" name="Slide Number Placeholder 2">
            <a:extLst>
              <a:ext uri="{FF2B5EF4-FFF2-40B4-BE49-F238E27FC236}">
                <a16:creationId xmlns:a16="http://schemas.microsoft.com/office/drawing/2014/main" id="{B3E2844C-2F0A-CDE7-CDD5-F8DBDC8CEAAA}"/>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36</a:t>
            </a:r>
          </a:p>
        </p:txBody>
      </p:sp>
      <p:sp>
        <p:nvSpPr>
          <p:cNvPr id="6" name="Title 1">
            <a:extLst>
              <a:ext uri="{FF2B5EF4-FFF2-40B4-BE49-F238E27FC236}">
                <a16:creationId xmlns:a16="http://schemas.microsoft.com/office/drawing/2014/main" id="{350C4F35-8DCD-EAF1-9D3A-001EEECF7FC1}"/>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Opioid-Related Emergency Department Visits</a:t>
            </a:r>
            <a:endParaRPr lang="en-US" sz="3200" b="1" u="sng">
              <a:solidFill>
                <a:srgbClr val="002060"/>
              </a:solidFill>
            </a:endParaRPr>
          </a:p>
        </p:txBody>
      </p:sp>
      <p:sp>
        <p:nvSpPr>
          <p:cNvPr id="10" name="Title 1">
            <a:extLst>
              <a:ext uri="{FF2B5EF4-FFF2-40B4-BE49-F238E27FC236}">
                <a16:creationId xmlns:a16="http://schemas.microsoft.com/office/drawing/2014/main" id="{9A66AD68-30F0-56FC-5123-BCB11E04C439}"/>
              </a:ext>
            </a:extLst>
          </p:cNvPr>
          <p:cNvSpPr txBox="1">
            <a:spLocks/>
          </p:cNvSpPr>
          <p:nvPr/>
        </p:nvSpPr>
        <p:spPr>
          <a:xfrm>
            <a:off x="299444" y="749984"/>
            <a:ext cx="10791864" cy="3774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a:rPr>
              <a:t>Number of Opioid-Related Emergency Department Visits in CT, 2013-2022</a:t>
            </a:r>
            <a:endParaRPr lang="en-US" sz="1800">
              <a:solidFill>
                <a:srgbClr val="002060"/>
              </a:solidFill>
              <a:cs typeface="Arial"/>
            </a:endParaRPr>
          </a:p>
        </p:txBody>
      </p:sp>
    </p:spTree>
    <p:extLst>
      <p:ext uri="{BB962C8B-B14F-4D97-AF65-F5344CB8AC3E}">
        <p14:creationId xmlns:p14="http://schemas.microsoft.com/office/powerpoint/2010/main" val="3646161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DECA3D5-1026-BDA3-8B60-9EAE5C71341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40AEA32-A5D3-E289-93B8-DD6DF5F336E4}"/>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600" b="1" u="sng">
                <a:solidFill>
                  <a:srgbClr val="002060"/>
                </a:solidFill>
                <a:latin typeface="+mn-lt"/>
                <a:ea typeface="+mn-ea"/>
                <a:cs typeface="Arial" panose="020B0604020202020204" pitchFamily="34" charset="0"/>
              </a:rPr>
              <a:t>Cannabis and Marijuana: What’s the Difference?</a:t>
            </a:r>
            <a:endParaRPr lang="en-US" sz="3600" b="1" u="sng">
              <a:solidFill>
                <a:srgbClr val="002060"/>
              </a:solidFill>
            </a:endParaRPr>
          </a:p>
        </p:txBody>
      </p:sp>
      <p:pic>
        <p:nvPicPr>
          <p:cNvPr id="4" name="Picture 3">
            <a:extLst>
              <a:ext uri="{FF2B5EF4-FFF2-40B4-BE49-F238E27FC236}">
                <a16:creationId xmlns:a16="http://schemas.microsoft.com/office/drawing/2014/main" id="{7C698577-101B-D969-59CC-83FF9EDD82ED}"/>
              </a:ext>
            </a:extLst>
          </p:cNvPr>
          <p:cNvPicPr>
            <a:picLocks noChangeAspect="1"/>
          </p:cNvPicPr>
          <p:nvPr/>
        </p:nvPicPr>
        <p:blipFill>
          <a:blip r:embed="rId2"/>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0" name="Title 1">
            <a:extLst>
              <a:ext uri="{FF2B5EF4-FFF2-40B4-BE49-F238E27FC236}">
                <a16:creationId xmlns:a16="http://schemas.microsoft.com/office/drawing/2014/main" id="{492CD867-4FCF-4ACC-C4FF-7F8E6A04BF25}"/>
              </a:ext>
            </a:extLst>
          </p:cNvPr>
          <p:cNvSpPr txBox="1">
            <a:spLocks/>
          </p:cNvSpPr>
          <p:nvPr/>
        </p:nvSpPr>
        <p:spPr>
          <a:xfrm>
            <a:off x="6954347" y="1808381"/>
            <a:ext cx="4750365" cy="970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b="1">
                <a:solidFill>
                  <a:srgbClr val="002060"/>
                </a:solidFill>
                <a:latin typeface="+mn-lt"/>
                <a:ea typeface="+mn-ea"/>
                <a:cs typeface="Arial" panose="020B0604020202020204" pitchFamily="34" charset="0"/>
              </a:rPr>
              <a:t>Cannabis</a:t>
            </a:r>
            <a:r>
              <a:rPr lang="en-US" sz="1800">
                <a:solidFill>
                  <a:srgbClr val="002060"/>
                </a:solidFill>
                <a:latin typeface="+mn-lt"/>
                <a:ea typeface="+mn-ea"/>
                <a:cs typeface="Arial" panose="020B0604020202020204" pitchFamily="34" charset="0"/>
              </a:rPr>
              <a:t> refers to all products derived from the </a:t>
            </a:r>
            <a:r>
              <a:rPr lang="en-US" sz="1800" i="1">
                <a:solidFill>
                  <a:srgbClr val="002060"/>
                </a:solidFill>
                <a:latin typeface="+mn-lt"/>
                <a:ea typeface="+mn-ea"/>
                <a:cs typeface="Arial" panose="020B0604020202020204" pitchFamily="34" charset="0"/>
              </a:rPr>
              <a:t>Cannabis sativa</a:t>
            </a:r>
            <a:r>
              <a:rPr lang="en-US" sz="1800">
                <a:solidFill>
                  <a:srgbClr val="002060"/>
                </a:solidFill>
                <a:latin typeface="+mn-lt"/>
                <a:ea typeface="+mn-ea"/>
                <a:cs typeface="Arial" panose="020B0604020202020204" pitchFamily="34" charset="0"/>
              </a:rPr>
              <a:t>, </a:t>
            </a:r>
            <a:r>
              <a:rPr lang="en-US" sz="1800" i="1">
                <a:solidFill>
                  <a:srgbClr val="002060"/>
                </a:solidFill>
                <a:latin typeface="+mn-lt"/>
                <a:ea typeface="+mn-ea"/>
                <a:cs typeface="Arial" panose="020B0604020202020204" pitchFamily="34" charset="0"/>
              </a:rPr>
              <a:t>Cannabis indica</a:t>
            </a:r>
            <a:r>
              <a:rPr lang="en-US" sz="1800">
                <a:solidFill>
                  <a:srgbClr val="002060"/>
                </a:solidFill>
                <a:latin typeface="+mn-lt"/>
                <a:ea typeface="+mn-ea"/>
                <a:cs typeface="Arial" panose="020B0604020202020204" pitchFamily="34" charset="0"/>
              </a:rPr>
              <a:t>, and </a:t>
            </a:r>
            <a:r>
              <a:rPr lang="en-US" sz="1800" i="1">
                <a:solidFill>
                  <a:srgbClr val="002060"/>
                </a:solidFill>
                <a:latin typeface="+mn-lt"/>
                <a:ea typeface="+mn-ea"/>
                <a:cs typeface="Arial" panose="020B0604020202020204" pitchFamily="34" charset="0"/>
              </a:rPr>
              <a:t>Cannabis ruderalis </a:t>
            </a:r>
            <a:r>
              <a:rPr lang="en-US" sz="1800">
                <a:solidFill>
                  <a:srgbClr val="002060"/>
                </a:solidFill>
                <a:latin typeface="+mn-lt"/>
                <a:ea typeface="+mn-ea"/>
                <a:cs typeface="Arial" panose="020B0604020202020204" pitchFamily="34" charset="0"/>
              </a:rPr>
              <a:t>plants.</a:t>
            </a:r>
            <a:endParaRPr lang="en-US" sz="1800" b="1">
              <a:solidFill>
                <a:srgbClr val="002060"/>
              </a:solidFill>
            </a:endParaRPr>
          </a:p>
        </p:txBody>
      </p:sp>
      <p:sp>
        <p:nvSpPr>
          <p:cNvPr id="17" name="Title 1">
            <a:extLst>
              <a:ext uri="{FF2B5EF4-FFF2-40B4-BE49-F238E27FC236}">
                <a16:creationId xmlns:a16="http://schemas.microsoft.com/office/drawing/2014/main" id="{69BA7E9D-DE33-4F3F-C8CB-6DE9CF97A63F}"/>
              </a:ext>
            </a:extLst>
          </p:cNvPr>
          <p:cNvSpPr txBox="1">
            <a:spLocks/>
          </p:cNvSpPr>
          <p:nvPr/>
        </p:nvSpPr>
        <p:spPr>
          <a:xfrm>
            <a:off x="6954347" y="3006586"/>
            <a:ext cx="4912926" cy="12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b="1">
                <a:solidFill>
                  <a:srgbClr val="002060"/>
                </a:solidFill>
              </a:rPr>
              <a:t>Marijuana</a:t>
            </a:r>
            <a:r>
              <a:rPr lang="en-US" sz="1800">
                <a:solidFill>
                  <a:srgbClr val="002060"/>
                </a:solidFill>
              </a:rPr>
              <a:t> is comprised of parts of the </a:t>
            </a:r>
            <a:r>
              <a:rPr lang="en-US" sz="1800" i="1">
                <a:solidFill>
                  <a:srgbClr val="002060"/>
                </a:solidFill>
              </a:rPr>
              <a:t>Cannabis sativa</a:t>
            </a:r>
            <a:r>
              <a:rPr lang="en-US" sz="1800">
                <a:solidFill>
                  <a:srgbClr val="002060"/>
                </a:solidFill>
              </a:rPr>
              <a:t> plant and contains a high concentration of the psychoactive cannabinoid (compound) </a:t>
            </a:r>
            <a:r>
              <a:rPr lang="en-US" sz="1800" b="1">
                <a:solidFill>
                  <a:srgbClr val="002060"/>
                </a:solidFill>
              </a:rPr>
              <a:t>THC.</a:t>
            </a:r>
          </a:p>
        </p:txBody>
      </p:sp>
      <p:pic>
        <p:nvPicPr>
          <p:cNvPr id="24" name="Picture 23" descr="A green and black leaf&#10;&#10;Description automatically generated">
            <a:extLst>
              <a:ext uri="{FF2B5EF4-FFF2-40B4-BE49-F238E27FC236}">
                <a16:creationId xmlns:a16="http://schemas.microsoft.com/office/drawing/2014/main" id="{2F8694C4-2859-C085-2D1B-DF40DA21F7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9053" y="1456138"/>
            <a:ext cx="6021577" cy="2890357"/>
          </a:xfrm>
          <a:prstGeom prst="rect">
            <a:avLst/>
          </a:prstGeom>
        </p:spPr>
      </p:pic>
      <p:sp>
        <p:nvSpPr>
          <p:cNvPr id="27" name="Rectangle 26">
            <a:extLst>
              <a:ext uri="{FF2B5EF4-FFF2-40B4-BE49-F238E27FC236}">
                <a16:creationId xmlns:a16="http://schemas.microsoft.com/office/drawing/2014/main" id="{5C1428E7-EC45-8C6C-9205-109DDCF8DDF7}"/>
              </a:ext>
            </a:extLst>
          </p:cNvPr>
          <p:cNvSpPr/>
          <p:nvPr/>
        </p:nvSpPr>
        <p:spPr>
          <a:xfrm>
            <a:off x="2968804" y="1341783"/>
            <a:ext cx="2080274" cy="3329607"/>
          </a:xfrm>
          <a:prstGeom prst="rect">
            <a:avLst/>
          </a:prstGeom>
          <a:noFill/>
          <a:ln w="76200">
            <a:solidFill>
              <a:srgbClr val="86C6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A219DE31-6307-55A7-25C9-B6925330B63D}"/>
              </a:ext>
            </a:extLst>
          </p:cNvPr>
          <p:cNvSpPr txBox="1">
            <a:spLocks/>
          </p:cNvSpPr>
          <p:nvPr/>
        </p:nvSpPr>
        <p:spPr>
          <a:xfrm>
            <a:off x="2097156" y="5003956"/>
            <a:ext cx="9230044" cy="12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rPr>
              <a:t>This presentation uses both the terms cannabis and marijuana as reflected by the methodology of how the data was collected.</a:t>
            </a:r>
          </a:p>
        </p:txBody>
      </p:sp>
      <p:grpSp>
        <p:nvGrpSpPr>
          <p:cNvPr id="33" name="Group 32">
            <a:extLst>
              <a:ext uri="{FF2B5EF4-FFF2-40B4-BE49-F238E27FC236}">
                <a16:creationId xmlns:a16="http://schemas.microsoft.com/office/drawing/2014/main" id="{5D8C8EDA-14F0-6110-9509-5EF3EC755EDC}"/>
              </a:ext>
            </a:extLst>
          </p:cNvPr>
          <p:cNvGrpSpPr/>
          <p:nvPr/>
        </p:nvGrpSpPr>
        <p:grpSpPr>
          <a:xfrm>
            <a:off x="386918" y="5003957"/>
            <a:ext cx="1710238" cy="1294557"/>
            <a:chOff x="386918" y="5003957"/>
            <a:chExt cx="1710238" cy="1294557"/>
          </a:xfrm>
        </p:grpSpPr>
        <p:pic>
          <p:nvPicPr>
            <p:cNvPr id="30" name="Graphic 29" descr="Hourglass 60% with solid fill">
              <a:extLst>
                <a:ext uri="{FF2B5EF4-FFF2-40B4-BE49-F238E27FC236}">
                  <a16:creationId xmlns:a16="http://schemas.microsoft.com/office/drawing/2014/main" id="{2FE10C5F-2DAF-167C-5472-341DC53178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918" y="5003957"/>
              <a:ext cx="1294557" cy="1294557"/>
            </a:xfrm>
            <a:prstGeom prst="rect">
              <a:avLst/>
            </a:prstGeom>
          </p:spPr>
        </p:pic>
        <p:pic>
          <p:nvPicPr>
            <p:cNvPr id="32" name="Graphic 31" descr="Stopwatch outline">
              <a:extLst>
                <a:ext uri="{FF2B5EF4-FFF2-40B4-BE49-F238E27FC236}">
                  <a16:creationId xmlns:a16="http://schemas.microsoft.com/office/drawing/2014/main" id="{DAB189B3-9831-CF6A-D321-81E73221B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995" y="5003957"/>
              <a:ext cx="1139161" cy="1139161"/>
            </a:xfrm>
            <a:prstGeom prst="rect">
              <a:avLst/>
            </a:prstGeom>
          </p:spPr>
        </p:pic>
      </p:grpSp>
    </p:spTree>
    <p:extLst>
      <p:ext uri="{BB962C8B-B14F-4D97-AF65-F5344CB8AC3E}">
        <p14:creationId xmlns:p14="http://schemas.microsoft.com/office/powerpoint/2010/main" val="24555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7" grpId="0" animBg="1"/>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46FB-E0CB-1FB6-B63E-FD82EE926DA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D06B5E3-EAA5-9775-78EF-8BE64F2B85D0}"/>
              </a:ext>
            </a:extLst>
          </p:cNvPr>
          <p:cNvSpPr txBox="1">
            <a:spLocks/>
          </p:cNvSpPr>
          <p:nvPr/>
        </p:nvSpPr>
        <p:spPr>
          <a:xfrm>
            <a:off x="647700" y="139736"/>
            <a:ext cx="10896600" cy="677205"/>
          </a:xfrm>
          <a:prstGeom prst="rect">
            <a:avLst/>
          </a:prstGeom>
          <a:effectLst>
            <a:outerShdw blurRad="50800" dist="38100" dir="2700000" algn="tl" rotWithShape="0">
              <a:prstClr val="black">
                <a:alpha val="40000"/>
              </a:prstClr>
            </a:outerShdw>
          </a:effectLst>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Calibri"/>
                <a:ea typeface="Calibri"/>
                <a:cs typeface="Calibri"/>
              </a:rPr>
              <a:t>Conclusions</a:t>
            </a:r>
            <a:endParaRPr lang="en-US">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66F29581-CCD5-8FB3-DEDC-643919A7A32C}"/>
              </a:ext>
            </a:extLst>
          </p:cNvPr>
          <p:cNvPicPr>
            <a:picLocks noChangeAspect="1"/>
          </p:cNvPicPr>
          <p:nvPr/>
        </p:nvPicPr>
        <p:blipFill>
          <a:blip r:embed="rId3"/>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6" name="Slide Number Placeholder 2">
            <a:extLst>
              <a:ext uri="{FF2B5EF4-FFF2-40B4-BE49-F238E27FC236}">
                <a16:creationId xmlns:a16="http://schemas.microsoft.com/office/drawing/2014/main" id="{FE23B65D-A3A5-993D-636F-A118FC147576}"/>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44</a:t>
            </a:r>
          </a:p>
        </p:txBody>
      </p:sp>
      <p:sp>
        <p:nvSpPr>
          <p:cNvPr id="8" name="TextBox 7">
            <a:extLst>
              <a:ext uri="{FF2B5EF4-FFF2-40B4-BE49-F238E27FC236}">
                <a16:creationId xmlns:a16="http://schemas.microsoft.com/office/drawing/2014/main" id="{64B51277-C744-3E6B-83C5-57D4C71FCAA5}"/>
              </a:ext>
            </a:extLst>
          </p:cNvPr>
          <p:cNvSpPr txBox="1"/>
          <p:nvPr/>
        </p:nvSpPr>
        <p:spPr>
          <a:xfrm>
            <a:off x="531470" y="880769"/>
            <a:ext cx="10896819" cy="5837495"/>
          </a:xfrm>
          <a:prstGeom prst="rect">
            <a:avLst/>
          </a:prstGeom>
          <a:noFill/>
        </p:spPr>
        <p:txBody>
          <a:bodyPr wrap="square" lIns="91440" tIns="45720" rIns="91440" bIns="45720" rtlCol="0" anchor="t">
            <a:spAutoFit/>
          </a:bodyPr>
          <a:lstStyle/>
          <a:p>
            <a:pPr marL="571500" indent="-571500">
              <a:spcBef>
                <a:spcPts val="400"/>
              </a:spcBef>
              <a:spcAft>
                <a:spcPts val="400"/>
              </a:spcAft>
              <a:buFont typeface="Courier New"/>
              <a:buChar char="o"/>
              <a:defRPr/>
            </a:pPr>
            <a:r>
              <a:rPr lang="en-US" sz="2000" b="1" i="1">
                <a:solidFill>
                  <a:srgbClr val="002060"/>
                </a:solidFill>
                <a:ea typeface="Calibri"/>
                <a:cs typeface="Calibri"/>
              </a:rPr>
              <a:t>Although there has been some decline in alcohol use among high school students, the prevalence in Connecticut overall remains greater than the national average.</a:t>
            </a:r>
          </a:p>
          <a:p>
            <a:pPr marL="571500" indent="-571500">
              <a:spcBef>
                <a:spcPts val="4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Perception of risk from smoking marijuana is showing a decreasing trend for all age groups in Connecticut.</a:t>
            </a:r>
          </a:p>
          <a:p>
            <a:pPr marL="571500" indent="-571500">
              <a:spcBef>
                <a:spcPts val="4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Adult-use cannabis products exceeded the sales of medical-use cannabis in May 2023.</a:t>
            </a:r>
          </a:p>
          <a:p>
            <a:pPr marL="571500" indent="-571500">
              <a:spcBef>
                <a:spcPts val="4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Vaping/ENDS and Marijuana/Hashish/THC have been the top community concerns for youth aged 12-17 while alcohol and prescription drugs have been the top community concerns for older adults aged 66 or older in Connecticut.</a:t>
            </a:r>
          </a:p>
          <a:p>
            <a:pPr marL="571500" indent="-571500">
              <a:spcBef>
                <a:spcPts val="4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Most cocaine-involved overdose mortalities have been seen in Connecticut’s urban periphery areas and have continued to rise over the years.</a:t>
            </a:r>
          </a:p>
          <a:p>
            <a:pPr marL="571500" indent="-571500">
              <a:spcBef>
                <a:spcPts val="400"/>
              </a:spcBef>
              <a:spcAft>
                <a:spcPts val="2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Fentanyl continues to be involved in most substance overdose mortalities in Connecticut.</a:t>
            </a:r>
          </a:p>
          <a:p>
            <a:pPr marL="1028700" lvl="1" indent="-571500">
              <a:spcBef>
                <a:spcPts val="2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Fentanyl has been the most frequently submitted substance to labs in recent years.</a:t>
            </a:r>
          </a:p>
          <a:p>
            <a:pPr marL="571500" indent="-571500">
              <a:spcBef>
                <a:spcPts val="400"/>
              </a:spcBef>
              <a:spcAft>
                <a:spcPts val="2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Opioid-involved overdose mortalities are prevalent among:</a:t>
            </a:r>
          </a:p>
          <a:p>
            <a:pPr marL="1028700" lvl="1" indent="-571500">
              <a:spcBef>
                <a:spcPts val="2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Adult population aged 35-44; Non-Hispanic Black population; Urban core areas</a:t>
            </a:r>
          </a:p>
          <a:p>
            <a:pPr marL="571500" indent="-571500">
              <a:spcBef>
                <a:spcPts val="400"/>
              </a:spcBef>
              <a:spcAft>
                <a:spcPts val="400"/>
              </a:spcAft>
              <a:buFont typeface="Courier New"/>
              <a:buChar char="o"/>
              <a:defRPr/>
            </a:pPr>
            <a:r>
              <a:rPr lang="en-US" sz="2000" b="1" i="1">
                <a:solidFill>
                  <a:srgbClr val="002060"/>
                </a:solidFill>
                <a:ea typeface="Calibri" panose="020F0502020204030204" pitchFamily="34" charset="0"/>
                <a:cs typeface="Calibri" panose="020F0502020204030204" pitchFamily="34" charset="0"/>
              </a:rPr>
              <a:t>Substance overdose deaths in Connecticut often involve multiple substances (e.g., </a:t>
            </a:r>
            <a:r>
              <a:rPr lang="en-US" sz="2000" b="1" i="1">
                <a:solidFill>
                  <a:srgbClr val="002060"/>
                </a:solidFill>
                <a:latin typeface="Calibri" panose="020F0502020204030204" pitchFamily="34" charset="0"/>
                <a:ea typeface="Calibri" panose="020F0502020204030204" pitchFamily="34" charset="0"/>
                <a:cs typeface="Calibri" panose="020F0502020204030204" pitchFamily="34" charset="0"/>
              </a:rPr>
              <a:t>only 3% of all heroin-involved overdose deaths are deaths involving only heroin and no other substance).</a:t>
            </a:r>
          </a:p>
        </p:txBody>
      </p:sp>
    </p:spTree>
    <p:extLst>
      <p:ext uri="{BB962C8B-B14F-4D97-AF65-F5344CB8AC3E}">
        <p14:creationId xmlns:p14="http://schemas.microsoft.com/office/powerpoint/2010/main" val="57836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BD5A-9C4D-8EE9-CB10-78537C55D671}"/>
              </a:ext>
            </a:extLst>
          </p:cNvPr>
          <p:cNvSpPr>
            <a:spLocks noGrp="1"/>
          </p:cNvSpPr>
          <p:nvPr>
            <p:ph type="title"/>
          </p:nvPr>
        </p:nvSpPr>
        <p:spPr>
          <a:xfrm>
            <a:off x="299444" y="136525"/>
            <a:ext cx="7396756" cy="784845"/>
          </a:xfrm>
        </p:spPr>
        <p:txBody>
          <a:bodyPr>
            <a:noAutofit/>
          </a:bodyPr>
          <a:lstStyle/>
          <a:p>
            <a:pPr lvl="0" defTabSz="914400">
              <a:spcBef>
                <a:spcPts val="0"/>
              </a:spcBef>
              <a:defRPr/>
            </a:pPr>
            <a:r>
              <a:rPr lang="en-US" sz="4000" b="1" u="sng">
                <a:solidFill>
                  <a:srgbClr val="002060"/>
                </a:solidFill>
                <a:ea typeface="Calibri" panose="020F0502020204030204" pitchFamily="34" charset="0"/>
                <a:cs typeface="Calibri" panose="020F0502020204030204" pitchFamily="34" charset="0"/>
              </a:rPr>
              <a:t>Alcohol Use</a:t>
            </a:r>
            <a:endParaRPr lang="en-US" sz="4000" b="1" u="sng">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2174C3A-A347-4A11-BE8F-9C010FD99322}"/>
              </a:ext>
            </a:extLst>
          </p:cNvPr>
          <p:cNvSpPr/>
          <p:nvPr/>
        </p:nvSpPr>
        <p:spPr>
          <a:xfrm>
            <a:off x="299444" y="6257014"/>
            <a:ext cx="8060989" cy="276999"/>
          </a:xfrm>
          <a:prstGeom prst="rect">
            <a:avLst/>
          </a:prstGeom>
        </p:spPr>
        <p:txBody>
          <a:bodyPr wrap="none">
            <a:spAutoFit/>
          </a:bodyPr>
          <a:lstStyle/>
          <a:p>
            <a:pPr>
              <a:defRPr/>
            </a:pPr>
            <a:r>
              <a:rPr lang="en-US" sz="1200">
                <a:solidFill>
                  <a:srgbClr val="002060"/>
                </a:solidFill>
                <a:ea typeface="Calibri" panose="020F0502020204030204" pitchFamily="34" charset="0"/>
                <a:cs typeface="Calibri" panose="020F0502020204030204" pitchFamily="34" charset="0"/>
              </a:rPr>
              <a:t>*State estimates for these years are no longer available due to methodological concerns with combining 2019 and 2020 data.</a:t>
            </a:r>
          </a:p>
        </p:txBody>
      </p:sp>
      <p:graphicFrame>
        <p:nvGraphicFramePr>
          <p:cNvPr id="5" name="Chart 4"/>
          <p:cNvGraphicFramePr/>
          <p:nvPr>
            <p:extLst>
              <p:ext uri="{D42A27DB-BD31-4B8C-83A1-F6EECF244321}">
                <p14:modId xmlns:p14="http://schemas.microsoft.com/office/powerpoint/2010/main" val="3594636991"/>
              </p:ext>
            </p:extLst>
          </p:nvPr>
        </p:nvGraphicFramePr>
        <p:xfrm>
          <a:off x="1194334" y="1365091"/>
          <a:ext cx="9803331" cy="437605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7571C3E7-0568-1FD1-C3EE-BE035CD79732}"/>
              </a:ext>
            </a:extLst>
          </p:cNvPr>
          <p:cNvSpPr txBox="1">
            <a:spLocks/>
          </p:cNvSpPr>
          <p:nvPr/>
        </p:nvSpPr>
        <p:spPr>
          <a:xfrm>
            <a:off x="299444" y="749984"/>
            <a:ext cx="10791864" cy="48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Calibri" panose="020F0502020204030204" pitchFamily="34" charset="0"/>
                <a:cs typeface="Calibri" panose="020F0502020204030204" pitchFamily="34" charset="0"/>
              </a:rPr>
              <a:t>Past Month Alcohol Use by Age Group in CT, 2015-2022</a:t>
            </a:r>
            <a:endParaRPr lang="en-US" sz="1800">
              <a:latin typeface="+mn-lt"/>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2D90BD1-A739-1B9F-CD5B-4C651ED46DAC}"/>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2" name="Slide Number Placeholder 3">
            <a:extLst>
              <a:ext uri="{FF2B5EF4-FFF2-40B4-BE49-F238E27FC236}">
                <a16:creationId xmlns:a16="http://schemas.microsoft.com/office/drawing/2014/main" id="{3FD7EF05-03B9-E2DC-420D-A14714DCBA0A}"/>
              </a:ext>
            </a:extLst>
          </p:cNvPr>
          <p:cNvSpPr>
            <a:spLocks noGrp="1"/>
          </p:cNvSpPr>
          <p:nvPr/>
        </p:nvSpPr>
        <p:spPr>
          <a:xfrm>
            <a:off x="165656" y="6526070"/>
            <a:ext cx="2388363" cy="2740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b="1">
                <a:solidFill>
                  <a:srgbClr val="002060"/>
                </a:solidFill>
              </a:rPr>
              <a:t>Source: NSDUH 2015-2022</a:t>
            </a:r>
          </a:p>
        </p:txBody>
      </p:sp>
      <p:sp>
        <p:nvSpPr>
          <p:cNvPr id="3" name="Rectangle 2">
            <a:extLst>
              <a:ext uri="{FF2B5EF4-FFF2-40B4-BE49-F238E27FC236}">
                <a16:creationId xmlns:a16="http://schemas.microsoft.com/office/drawing/2014/main" id="{208B4712-1DB0-E7ED-3C15-9ED27A8125AF}"/>
              </a:ext>
            </a:extLst>
          </p:cNvPr>
          <p:cNvSpPr/>
          <p:nvPr/>
        </p:nvSpPr>
        <p:spPr>
          <a:xfrm>
            <a:off x="369846" y="5875671"/>
            <a:ext cx="11187706" cy="461665"/>
          </a:xfrm>
          <a:prstGeom prst="rect">
            <a:avLst/>
          </a:prstGeom>
        </p:spPr>
        <p:txBody>
          <a:bodyPr wrap="square">
            <a:spAutoFit/>
          </a:bodyPr>
          <a:lstStyle/>
          <a:p>
            <a:pPr>
              <a:defRPr/>
            </a:pPr>
            <a:r>
              <a:rPr lang="en-US" sz="1200">
                <a:solidFill>
                  <a:srgbClr val="002060"/>
                </a:solidFill>
              </a:rPr>
              <a:t>Note: The 2015 NSDUH underwent significant redesigns. In 2015 the threshold for binge drinking changed for women from 5 </a:t>
            </a:r>
            <a:r>
              <a:rPr lang="en-US" sz="1200">
                <a:solidFill>
                  <a:srgbClr val="002060"/>
                </a:solidFill>
                <a:ea typeface="Calibri" panose="020F0502020204030204" pitchFamily="34" charset="0"/>
                <a:cs typeface="Calibri" panose="020F0502020204030204" pitchFamily="34" charset="0"/>
              </a:rPr>
              <a:t>or more alcoholic drinks to 4 or more alcoholic </a:t>
            </a:r>
          </a:p>
          <a:p>
            <a:pPr>
              <a:defRPr/>
            </a:pPr>
            <a:r>
              <a:rPr lang="en-US" sz="1200">
                <a:solidFill>
                  <a:srgbClr val="002060"/>
                </a:solidFill>
                <a:ea typeface="Calibri" panose="020F0502020204030204" pitchFamily="34" charset="0"/>
                <a:cs typeface="Calibri" panose="020F0502020204030204" pitchFamily="34" charset="0"/>
              </a:rPr>
              <a:t>drinks on the same occasion.</a:t>
            </a:r>
          </a:p>
        </p:txBody>
      </p:sp>
      <p:sp>
        <p:nvSpPr>
          <p:cNvPr id="8" name="Slide Number Placeholder 2">
            <a:extLst>
              <a:ext uri="{FF2B5EF4-FFF2-40B4-BE49-F238E27FC236}">
                <a16:creationId xmlns:a16="http://schemas.microsoft.com/office/drawing/2014/main" id="{1775CD3C-CF06-AA8A-36BD-958AD3CC91A5}"/>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5</a:t>
            </a:r>
          </a:p>
        </p:txBody>
      </p:sp>
    </p:spTree>
    <p:extLst>
      <p:ext uri="{BB962C8B-B14F-4D97-AF65-F5344CB8AC3E}">
        <p14:creationId xmlns:p14="http://schemas.microsoft.com/office/powerpoint/2010/main" val="197877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BD5A-9C4D-8EE9-CB10-78537C55D671}"/>
              </a:ext>
            </a:extLst>
          </p:cNvPr>
          <p:cNvSpPr>
            <a:spLocks noGrp="1"/>
          </p:cNvSpPr>
          <p:nvPr>
            <p:ph type="title"/>
          </p:nvPr>
        </p:nvSpPr>
        <p:spPr>
          <a:xfrm>
            <a:off x="299443" y="136525"/>
            <a:ext cx="8552325" cy="784845"/>
          </a:xfrm>
        </p:spPr>
        <p:txBody>
          <a:bodyPr>
            <a:noAutofit/>
          </a:bodyPr>
          <a:lstStyle/>
          <a:p>
            <a:pPr lvl="0" defTabSz="914400">
              <a:spcBef>
                <a:spcPts val="0"/>
              </a:spcBef>
              <a:defRPr/>
            </a:pPr>
            <a:r>
              <a:rPr lang="en-US" sz="4000" b="1" u="sng">
                <a:solidFill>
                  <a:srgbClr val="002060"/>
                </a:solidFill>
                <a:ea typeface="Calibri"/>
                <a:cs typeface="Calibri"/>
              </a:rPr>
              <a:t>Heavy Episodic (“Binge”) Drinking</a:t>
            </a:r>
            <a:endParaRPr lang="en-US" sz="4000" b="1" u="sng">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2174C3A-A347-4A11-BE8F-9C010FD99322}"/>
              </a:ext>
            </a:extLst>
          </p:cNvPr>
          <p:cNvSpPr/>
          <p:nvPr/>
        </p:nvSpPr>
        <p:spPr>
          <a:xfrm>
            <a:off x="299444" y="5904377"/>
            <a:ext cx="10986790" cy="646331"/>
          </a:xfrm>
          <a:prstGeom prst="rect">
            <a:avLst/>
          </a:prstGeom>
        </p:spPr>
        <p:txBody>
          <a:bodyPr wrap="none">
            <a:spAutoFit/>
          </a:bodyPr>
          <a:lstStyle/>
          <a:p>
            <a:pPr>
              <a:defRPr/>
            </a:pPr>
            <a:r>
              <a:rPr lang="en-US" sz="1200">
                <a:solidFill>
                  <a:srgbClr val="002060"/>
                </a:solidFill>
                <a:ea typeface="Calibri" panose="020F0502020204030204" pitchFamily="34" charset="0"/>
                <a:cs typeface="Calibri" panose="020F0502020204030204" pitchFamily="34" charset="0"/>
              </a:rPr>
              <a:t>Note: The 2015 NSDUH underwent significant redesigns. In 2015 the threshold for binge drinking changed for women from 5 or more alcoholic drinks to 4 or more alcoholic </a:t>
            </a:r>
          </a:p>
          <a:p>
            <a:pPr>
              <a:defRPr/>
            </a:pPr>
            <a:r>
              <a:rPr lang="en-US" sz="1200">
                <a:solidFill>
                  <a:srgbClr val="002060"/>
                </a:solidFill>
                <a:ea typeface="Calibri" panose="020F0502020204030204" pitchFamily="34" charset="0"/>
                <a:cs typeface="Calibri" panose="020F0502020204030204" pitchFamily="34" charset="0"/>
              </a:rPr>
              <a:t>drinks on the same occasion.</a:t>
            </a:r>
          </a:p>
          <a:p>
            <a:pPr>
              <a:defRPr/>
            </a:pPr>
            <a:r>
              <a:rPr lang="en-US" sz="1200">
                <a:solidFill>
                  <a:srgbClr val="002060"/>
                </a:solidFill>
                <a:ea typeface="Calibri" panose="020F0502020204030204" pitchFamily="34" charset="0"/>
                <a:cs typeface="Calibri" panose="020F0502020204030204" pitchFamily="34" charset="0"/>
              </a:rPr>
              <a:t>*State estimates for these years are no longer available due to methodological concerns with combining 2019 and 2020 data.</a:t>
            </a:r>
          </a:p>
        </p:txBody>
      </p:sp>
      <p:graphicFrame>
        <p:nvGraphicFramePr>
          <p:cNvPr id="3" name="Chart 2">
            <a:extLst>
              <a:ext uri="{FF2B5EF4-FFF2-40B4-BE49-F238E27FC236}">
                <a16:creationId xmlns:a16="http://schemas.microsoft.com/office/drawing/2014/main" id="{1F2F079F-9FDC-EDBD-081D-349C7CF43897}"/>
              </a:ext>
            </a:extLst>
          </p:cNvPr>
          <p:cNvGraphicFramePr/>
          <p:nvPr>
            <p:extLst>
              <p:ext uri="{D42A27DB-BD31-4B8C-83A1-F6EECF244321}">
                <p14:modId xmlns:p14="http://schemas.microsoft.com/office/powerpoint/2010/main" val="512237869"/>
              </p:ext>
            </p:extLst>
          </p:nvPr>
        </p:nvGraphicFramePr>
        <p:xfrm>
          <a:off x="738659" y="1466409"/>
          <a:ext cx="10714682" cy="4156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7571C3E7-0568-1FD1-C3EE-BE035CD79732}"/>
              </a:ext>
            </a:extLst>
          </p:cNvPr>
          <p:cNvSpPr txBox="1">
            <a:spLocks/>
          </p:cNvSpPr>
          <p:nvPr/>
        </p:nvSpPr>
        <p:spPr>
          <a:xfrm>
            <a:off x="299444" y="749984"/>
            <a:ext cx="10791864" cy="48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Calibri" panose="020F0502020204030204" pitchFamily="34" charset="0"/>
                <a:cs typeface="Calibri" panose="020F0502020204030204" pitchFamily="34" charset="0"/>
              </a:rPr>
              <a:t>Past Month Binge Drinking by Age Group in CT, 2015-2022</a:t>
            </a:r>
            <a:endParaRPr lang="en-US" sz="1800">
              <a:latin typeface="+mn-lt"/>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2D90BD1-A739-1B9F-CD5B-4C651ED46DAC}"/>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12" name="Slide Number Placeholder 3">
            <a:extLst>
              <a:ext uri="{FF2B5EF4-FFF2-40B4-BE49-F238E27FC236}">
                <a16:creationId xmlns:a16="http://schemas.microsoft.com/office/drawing/2014/main" id="{3FD7EF05-03B9-E2DC-420D-A14714DCBA0A}"/>
              </a:ext>
            </a:extLst>
          </p:cNvPr>
          <p:cNvSpPr>
            <a:spLocks noGrp="1"/>
          </p:cNvSpPr>
          <p:nvPr/>
        </p:nvSpPr>
        <p:spPr>
          <a:xfrm>
            <a:off x="230232" y="6550708"/>
            <a:ext cx="1825656" cy="4030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b="1">
                <a:solidFill>
                  <a:srgbClr val="002060"/>
                </a:solidFill>
              </a:rPr>
              <a:t>Source: NSDUH</a:t>
            </a:r>
          </a:p>
        </p:txBody>
      </p:sp>
      <p:sp>
        <p:nvSpPr>
          <p:cNvPr id="5" name="Slide Number Placeholder 2">
            <a:extLst>
              <a:ext uri="{FF2B5EF4-FFF2-40B4-BE49-F238E27FC236}">
                <a16:creationId xmlns:a16="http://schemas.microsoft.com/office/drawing/2014/main" id="{CB880D4F-7E22-F631-AB5C-BF929A90BDB8}"/>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6</a:t>
            </a:r>
          </a:p>
        </p:txBody>
      </p:sp>
    </p:spTree>
    <p:extLst>
      <p:ext uri="{BB962C8B-B14F-4D97-AF65-F5344CB8AC3E}">
        <p14:creationId xmlns:p14="http://schemas.microsoft.com/office/powerpoint/2010/main" val="139563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50238618"/>
              </p:ext>
            </p:extLst>
          </p:nvPr>
        </p:nvGraphicFramePr>
        <p:xfrm>
          <a:off x="414516" y="1534829"/>
          <a:ext cx="11362967" cy="444052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a:extLst>
              <a:ext uri="{FF2B5EF4-FFF2-40B4-BE49-F238E27FC236}">
                <a16:creationId xmlns:a16="http://schemas.microsoft.com/office/drawing/2014/main" id="{6193AAB4-AA4F-43FF-8782-1C47EE178D07}"/>
              </a:ext>
            </a:extLst>
          </p:cNvPr>
          <p:cNvSpPr>
            <a:spLocks noGrp="1"/>
          </p:cNvSpPr>
          <p:nvPr/>
        </p:nvSpPr>
        <p:spPr>
          <a:xfrm>
            <a:off x="299443" y="6531551"/>
            <a:ext cx="2790825" cy="3114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rgbClr val="002060"/>
                </a:solidFill>
              </a:rPr>
              <a:t>Source: CSHS (CT YRBS) 2011-2021</a:t>
            </a:r>
          </a:p>
        </p:txBody>
      </p:sp>
      <p:sp>
        <p:nvSpPr>
          <p:cNvPr id="5" name="Title 1">
            <a:extLst>
              <a:ext uri="{FF2B5EF4-FFF2-40B4-BE49-F238E27FC236}">
                <a16:creationId xmlns:a16="http://schemas.microsoft.com/office/drawing/2014/main" id="{8C440AEE-8B4B-4759-C5EB-E9B763121ACC}"/>
              </a:ext>
            </a:extLst>
          </p:cNvPr>
          <p:cNvSpPr txBox="1">
            <a:spLocks/>
          </p:cNvSpPr>
          <p:nvPr/>
        </p:nvSpPr>
        <p:spPr>
          <a:xfrm>
            <a:off x="299443" y="136525"/>
            <a:ext cx="11440271" cy="784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u="sng">
                <a:solidFill>
                  <a:srgbClr val="002060"/>
                </a:solidFill>
                <a:latin typeface="+mn-lt"/>
                <a:ea typeface="+mn-ea"/>
                <a:cs typeface="Arial" panose="020B0604020202020204" pitchFamily="34" charset="0"/>
              </a:rPr>
              <a:t>Alcohol Use &amp; Binge Drinking Among High School Students</a:t>
            </a:r>
            <a:endParaRPr lang="en-US" sz="3200" b="1" u="sng">
              <a:solidFill>
                <a:srgbClr val="002060"/>
              </a:solidFill>
            </a:endParaRPr>
          </a:p>
        </p:txBody>
      </p:sp>
      <p:sp>
        <p:nvSpPr>
          <p:cNvPr id="6" name="Title 1">
            <a:extLst>
              <a:ext uri="{FF2B5EF4-FFF2-40B4-BE49-F238E27FC236}">
                <a16:creationId xmlns:a16="http://schemas.microsoft.com/office/drawing/2014/main" id="{EDDA4E9A-8EAF-3A33-369A-6797AC2A5DD8}"/>
              </a:ext>
            </a:extLst>
          </p:cNvPr>
          <p:cNvSpPr txBox="1">
            <a:spLocks/>
          </p:cNvSpPr>
          <p:nvPr/>
        </p:nvSpPr>
        <p:spPr>
          <a:xfrm>
            <a:off x="299444" y="749984"/>
            <a:ext cx="10791864" cy="48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High School Students Reporting Past 30-Day Alcohol Use and Binge Drinking in CT, 2011-2021</a:t>
            </a:r>
            <a:endParaRPr lang="en-US" sz="1800">
              <a:solidFill>
                <a:srgbClr val="002060"/>
              </a:solidFill>
            </a:endParaRPr>
          </a:p>
        </p:txBody>
      </p:sp>
      <p:pic>
        <p:nvPicPr>
          <p:cNvPr id="3" name="Picture 2">
            <a:extLst>
              <a:ext uri="{FF2B5EF4-FFF2-40B4-BE49-F238E27FC236}">
                <a16:creationId xmlns:a16="http://schemas.microsoft.com/office/drawing/2014/main" id="{AEF35BC6-2086-07AB-82C2-D316ECB273E9}"/>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sp>
        <p:nvSpPr>
          <p:cNvPr id="8" name="Rectangle 7">
            <a:extLst>
              <a:ext uri="{FF2B5EF4-FFF2-40B4-BE49-F238E27FC236}">
                <a16:creationId xmlns:a16="http://schemas.microsoft.com/office/drawing/2014/main" id="{CA10649E-78E6-E335-C1E5-E5667439D8C7}"/>
              </a:ext>
            </a:extLst>
          </p:cNvPr>
          <p:cNvSpPr/>
          <p:nvPr/>
        </p:nvSpPr>
        <p:spPr>
          <a:xfrm>
            <a:off x="299444" y="6257014"/>
            <a:ext cx="9670661" cy="276999"/>
          </a:xfrm>
          <a:prstGeom prst="rect">
            <a:avLst/>
          </a:prstGeom>
        </p:spPr>
        <p:txBody>
          <a:bodyPr wrap="none">
            <a:spAutoFit/>
          </a:bodyPr>
          <a:lstStyle/>
          <a:p>
            <a:pPr>
              <a:defRPr/>
            </a:pPr>
            <a:r>
              <a:rPr lang="en-US" sz="1200">
                <a:solidFill>
                  <a:srgbClr val="002060"/>
                </a:solidFill>
                <a:ea typeface="Calibri" panose="020F0502020204030204" pitchFamily="34" charset="0"/>
                <a:cs typeface="Calibri" panose="020F0502020204030204" pitchFamily="34" charset="0"/>
              </a:rPr>
              <a:t>Note: </a:t>
            </a:r>
            <a:r>
              <a:rPr lang="en-US" sz="1200" b="1">
                <a:solidFill>
                  <a:srgbClr val="002060"/>
                </a:solidFill>
                <a:ea typeface="Calibri" panose="020F0502020204030204" pitchFamily="34" charset="0"/>
                <a:cs typeface="Calibri" panose="020F0502020204030204" pitchFamily="34" charset="0"/>
              </a:rPr>
              <a:t>*Caution should be taken when comparing CSHS 2021 data to that of previous years due to differences in methodology in survey collection.</a:t>
            </a:r>
          </a:p>
        </p:txBody>
      </p:sp>
      <p:sp>
        <p:nvSpPr>
          <p:cNvPr id="10" name="Slide Number Placeholder 2">
            <a:extLst>
              <a:ext uri="{FF2B5EF4-FFF2-40B4-BE49-F238E27FC236}">
                <a16:creationId xmlns:a16="http://schemas.microsoft.com/office/drawing/2014/main" id="{D7EAF4EA-AC16-2A44-5839-5E245499D384}"/>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7</a:t>
            </a:r>
          </a:p>
        </p:txBody>
      </p:sp>
    </p:spTree>
    <p:extLst>
      <p:ext uri="{BB962C8B-B14F-4D97-AF65-F5344CB8AC3E}">
        <p14:creationId xmlns:p14="http://schemas.microsoft.com/office/powerpoint/2010/main" val="85422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44" y="136525"/>
            <a:ext cx="7396756" cy="784845"/>
          </a:xfrm>
        </p:spPr>
        <p:txBody>
          <a:bodyPr>
            <a:noAutofit/>
          </a:bodyPr>
          <a:lstStyle/>
          <a:p>
            <a:pPr lvl="0" defTabSz="914400">
              <a:spcBef>
                <a:spcPts val="0"/>
              </a:spcBef>
              <a:defRPr/>
            </a:pPr>
            <a:r>
              <a:rPr lang="en-US" sz="3600" b="1" u="sng">
                <a:solidFill>
                  <a:srgbClr val="002060"/>
                </a:solidFill>
                <a:latin typeface="+mn-lt"/>
                <a:ea typeface="+mn-ea"/>
                <a:cs typeface="Arial" panose="020B0604020202020204" pitchFamily="34" charset="0"/>
              </a:rPr>
              <a:t>Alcohol Use by Sexual Identity</a:t>
            </a:r>
            <a:endParaRPr lang="en-US" sz="3600" b="1" u="sng">
              <a:ea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0021144"/>
              </p:ext>
            </p:extLst>
          </p:nvPr>
        </p:nvGraphicFramePr>
        <p:xfrm>
          <a:off x="890334" y="1317153"/>
          <a:ext cx="11168316" cy="49550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32409" y="6593335"/>
            <a:ext cx="2107885" cy="276999"/>
          </a:xfrm>
          <a:prstGeom prst="rect">
            <a:avLst/>
          </a:prstGeom>
        </p:spPr>
        <p:txBody>
          <a:bodyPr wrap="none">
            <a:spAutoFit/>
          </a:bodyPr>
          <a:lstStyle/>
          <a:p>
            <a:pPr algn="l"/>
            <a:r>
              <a:rPr lang="en-US" sz="1200" b="1">
                <a:solidFill>
                  <a:srgbClr val="002060"/>
                </a:solidFill>
              </a:rPr>
              <a:t>Source: CSHS (CT YRBS) 2021</a:t>
            </a:r>
          </a:p>
        </p:txBody>
      </p:sp>
      <p:sp>
        <p:nvSpPr>
          <p:cNvPr id="5" name="Title 1">
            <a:extLst>
              <a:ext uri="{FF2B5EF4-FFF2-40B4-BE49-F238E27FC236}">
                <a16:creationId xmlns:a16="http://schemas.microsoft.com/office/drawing/2014/main" id="{29281D20-3008-B618-D73B-7202E2DE6128}"/>
              </a:ext>
            </a:extLst>
          </p:cNvPr>
          <p:cNvSpPr txBox="1">
            <a:spLocks/>
          </p:cNvSpPr>
          <p:nvPr/>
        </p:nvSpPr>
        <p:spPr>
          <a:xfrm>
            <a:off x="299444" y="749984"/>
            <a:ext cx="10063756" cy="48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1800">
                <a:solidFill>
                  <a:srgbClr val="002060"/>
                </a:solidFill>
                <a:latin typeface="+mn-lt"/>
                <a:ea typeface="+mn-ea"/>
                <a:cs typeface="Arial" panose="020B0604020202020204" pitchFamily="34" charset="0"/>
              </a:rPr>
              <a:t>Percent of High School Students Reporting Past 30-Day Alcohol Use and Binge Drinking in CT, 2021</a:t>
            </a:r>
            <a:endParaRPr lang="en-US" sz="1800">
              <a:solidFill>
                <a:srgbClr val="002060"/>
              </a:solidFill>
            </a:endParaRPr>
          </a:p>
        </p:txBody>
      </p:sp>
      <p:pic>
        <p:nvPicPr>
          <p:cNvPr id="4" name="Picture 3">
            <a:extLst>
              <a:ext uri="{FF2B5EF4-FFF2-40B4-BE49-F238E27FC236}">
                <a16:creationId xmlns:a16="http://schemas.microsoft.com/office/drawing/2014/main" id="{770321C0-6D8B-4B31-CA0A-4632869E4A64}"/>
              </a:ext>
            </a:extLst>
          </p:cNvPr>
          <p:cNvPicPr>
            <a:picLocks noChangeAspect="1"/>
          </p:cNvPicPr>
          <p:nvPr/>
        </p:nvPicPr>
        <p:blipFill>
          <a:blip r:embed="rId4"/>
          <a:stretch>
            <a:fillRect/>
          </a:stretch>
        </p:blipFill>
        <p:spPr>
          <a:xfrm>
            <a:off x="10963292" y="324973"/>
            <a:ext cx="929995" cy="495105"/>
          </a:xfrm>
          <a:prstGeom prst="rect">
            <a:avLst/>
          </a:prstGeom>
          <a:effectLst>
            <a:outerShdw blurRad="50800" dist="38100" dir="18900000" algn="bl" rotWithShape="0">
              <a:prstClr val="black">
                <a:alpha val="40000"/>
              </a:prstClr>
            </a:outerShdw>
          </a:effectLst>
        </p:spPr>
      </p:pic>
      <p:cxnSp>
        <p:nvCxnSpPr>
          <p:cNvPr id="11" name="Straight Connector 10">
            <a:extLst>
              <a:ext uri="{FF2B5EF4-FFF2-40B4-BE49-F238E27FC236}">
                <a16:creationId xmlns:a16="http://schemas.microsoft.com/office/drawing/2014/main" id="{427EB158-1849-4191-347F-FCC16CC1AF5A}"/>
              </a:ext>
            </a:extLst>
          </p:cNvPr>
          <p:cNvCxnSpPr>
            <a:cxnSpLocks/>
          </p:cNvCxnSpPr>
          <p:nvPr/>
        </p:nvCxnSpPr>
        <p:spPr>
          <a:xfrm>
            <a:off x="1117020" y="3875804"/>
            <a:ext cx="840850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99872223-8397-0942-D8BE-E4CECB90970D}"/>
              </a:ext>
            </a:extLst>
          </p:cNvPr>
          <p:cNvSpPr txBox="1">
            <a:spLocks/>
          </p:cNvSpPr>
          <p:nvPr/>
        </p:nvSpPr>
        <p:spPr>
          <a:xfrm>
            <a:off x="10963292" y="6222784"/>
            <a:ext cx="8012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8</a:t>
            </a:r>
          </a:p>
        </p:txBody>
      </p:sp>
    </p:spTree>
    <p:extLst>
      <p:ext uri="{BB962C8B-B14F-4D97-AF65-F5344CB8AC3E}">
        <p14:creationId xmlns:p14="http://schemas.microsoft.com/office/powerpoint/2010/main" val="60464201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6116F3B07AD94A8539A6275DBCA79E" ma:contentTypeVersion="15" ma:contentTypeDescription="Create a new document." ma:contentTypeScope="" ma:versionID="650fc3ee411f1c287cc9ac048e68a51e">
  <xsd:schema xmlns:xsd="http://www.w3.org/2001/XMLSchema" xmlns:xs="http://www.w3.org/2001/XMLSchema" xmlns:p="http://schemas.microsoft.com/office/2006/metadata/properties" xmlns:ns2="5b57c8f7-9422-4f07-aac7-3ef73f4f305a" xmlns:ns3="68245ae8-cdc1-4d24-89b9-577776a56da1" targetNamespace="http://schemas.microsoft.com/office/2006/metadata/properties" ma:root="true" ma:fieldsID="aad7c6b1873970d1c5fc6e379cabd779" ns2:_="" ns3:_="">
    <xsd:import namespace="5b57c8f7-9422-4f07-aac7-3ef73f4f305a"/>
    <xsd:import namespace="68245ae8-cdc1-4d24-89b9-577776a56d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7c8f7-9422-4f07-aac7-3ef73f4f3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23ba09-1520-432c-8078-5bf6a4e799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245ae8-cdc1-4d24-89b9-577776a56d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f4ac80-6ef3-41cf-9e88-e492c4f34855}" ma:internalName="TaxCatchAll" ma:showField="CatchAllData" ma:web="68245ae8-cdc1-4d24-89b9-577776a56d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57c8f7-9422-4f07-aac7-3ef73f4f305a">
      <Terms xmlns="http://schemas.microsoft.com/office/infopath/2007/PartnerControls"/>
    </lcf76f155ced4ddcb4097134ff3c332f>
    <TaxCatchAll xmlns="68245ae8-cdc1-4d24-89b9-577776a56da1" xsi:nil="true"/>
    <SharedWithUsers xmlns="68245ae8-cdc1-4d24-89b9-577776a56da1">
      <UserInfo>
        <DisplayName>Connors,Ashley</DisplayName>
        <AccountId>20</AccountId>
        <AccountType/>
      </UserInfo>
      <UserInfo>
        <DisplayName>Thuillier,Antoinette Villanueva</DisplayName>
        <AccountId>19</AccountId>
        <AccountType/>
      </UserInfo>
      <UserInfo>
        <DisplayName>Sussman,Jennifer E.</DisplayName>
        <AccountId>13</AccountId>
        <AccountType/>
      </UserInfo>
      <UserInfo>
        <DisplayName>O'Grady,Megan A.</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E6D451-28A7-480A-9BFF-B0AC294D363D}"/>
</file>

<file path=customXml/itemProps2.xml><?xml version="1.0" encoding="utf-8"?>
<ds:datastoreItem xmlns:ds="http://schemas.openxmlformats.org/officeDocument/2006/customXml" ds:itemID="{D4FAA77F-0DA7-4A29-87E1-54D6BD1E5558}">
  <ds:schemaRefs>
    <ds:schemaRef ds:uri="5b57c8f7-9422-4f07-aac7-3ef73f4f305a"/>
    <ds:schemaRef ds:uri="68245ae8-cdc1-4d24-89b9-577776a56d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A60B8F-139E-45B3-9E64-FEF1D5204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Application>Microsoft Office PowerPoint</Application>
  <PresentationFormat>Widescreen</PresentationFormat>
  <Slides>53</Slides>
  <Notes>49</Notes>
  <HiddenSlides>5</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Basis</vt:lpstr>
      <vt:lpstr> The State of the State: Substance Use in Connecticut</vt:lpstr>
      <vt:lpstr>PowerPoint Presentation</vt:lpstr>
      <vt:lpstr>Substance Use</vt:lpstr>
      <vt:lpstr>PowerPoint Presentation</vt:lpstr>
      <vt:lpstr>PowerPoint Presentation</vt:lpstr>
      <vt:lpstr>Alcohol Use</vt:lpstr>
      <vt:lpstr>Heavy Episodic (“Binge”) Drinking</vt:lpstr>
      <vt:lpstr>PowerPoint Presentation</vt:lpstr>
      <vt:lpstr>Alcohol Use by Sexual Identity</vt:lpstr>
      <vt:lpstr>PowerPoint Presentation</vt:lpstr>
      <vt:lpstr>PowerPoint Presentation</vt:lpstr>
      <vt:lpstr>PowerPoint Presentation</vt:lpstr>
      <vt:lpstr>PowerPoint Presentation</vt:lpstr>
      <vt:lpstr>Tobacco Product Use by Sexual Identity</vt:lpstr>
      <vt:lpstr>PowerPoint Presentation</vt:lpstr>
      <vt:lpstr>PowerPoint Presentation</vt:lpstr>
      <vt:lpstr>PowerPoint Presentation</vt:lpstr>
      <vt:lpstr>PowerPoint Presentation</vt:lpstr>
      <vt:lpstr>PowerPoint Presentation</vt:lpstr>
      <vt:lpstr>PowerPoint Presentation</vt:lpstr>
      <vt:lpstr>Marijuana Use by Sexual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contact Megan O'Grady: ogrady@uchc.edu Jennifer Sussman: sussman@uchc.edu  or visit the SEOW Prevention Data Portal at https://preventionportal.ctdata.org/  </vt:lpstr>
      <vt:lpstr>Extra slides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Alyssa</dc:creator>
  <cp:revision>1</cp:revision>
  <cp:lastPrinted>2020-10-14T19:39:48Z</cp:lastPrinted>
  <dcterms:created xsi:type="dcterms:W3CDTF">2020-03-23T13:38:05Z</dcterms:created>
  <dcterms:modified xsi:type="dcterms:W3CDTF">2024-07-16T13:01:24Z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0x010100C46116F3B07AD94A8539A6275DBCA79E</vt:lpwstr>
  </property>
  <property fmtid="{D5CDD505-2E9C-101B-9397-08002B2CF9AE}" pid="3" name="MediaServiceImageTags">
    <vt:lpwstr/>
  </property>
  <property fmtid="{D5CDD505-2E9C-101B-9397-08002B2CF9AE}" pid="4" name="Order">
    <vt:r8>24100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